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08" r:id="rId2"/>
    <p:sldId id="256" r:id="rId3"/>
    <p:sldId id="257" r:id="rId4"/>
    <p:sldId id="258" r:id="rId5"/>
    <p:sldId id="259" r:id="rId6"/>
    <p:sldId id="260" r:id="rId7"/>
    <p:sldId id="264" r:id="rId8"/>
    <p:sldId id="262" r:id="rId9"/>
    <p:sldId id="265" r:id="rId10"/>
    <p:sldId id="267" r:id="rId11"/>
    <p:sldId id="268" r:id="rId12"/>
    <p:sldId id="298" r:id="rId13"/>
    <p:sldId id="299" r:id="rId14"/>
    <p:sldId id="300" r:id="rId15"/>
    <p:sldId id="297" r:id="rId16"/>
    <p:sldId id="301" r:id="rId17"/>
    <p:sldId id="302" r:id="rId18"/>
    <p:sldId id="303" r:id="rId19"/>
    <p:sldId id="304" r:id="rId20"/>
    <p:sldId id="295" r:id="rId21"/>
    <p:sldId id="305" r:id="rId22"/>
    <p:sldId id="296" r:id="rId23"/>
    <p:sldId id="271" r:id="rId24"/>
    <p:sldId id="272" r:id="rId25"/>
    <p:sldId id="273" r:id="rId26"/>
    <p:sldId id="280" r:id="rId27"/>
    <p:sldId id="274" r:id="rId28"/>
    <p:sldId id="281" r:id="rId29"/>
    <p:sldId id="282" r:id="rId30"/>
    <p:sldId id="283" r:id="rId31"/>
    <p:sldId id="285" r:id="rId32"/>
    <p:sldId id="286" r:id="rId33"/>
    <p:sldId id="287" r:id="rId34"/>
    <p:sldId id="288" r:id="rId35"/>
    <p:sldId id="275" r:id="rId36"/>
    <p:sldId id="306" r:id="rId37"/>
    <p:sldId id="307" r:id="rId38"/>
    <p:sldId id="289" r:id="rId39"/>
    <p:sldId id="290" r:id="rId40"/>
    <p:sldId id="263" r:id="rId41"/>
    <p:sldId id="30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56" autoAdjust="0"/>
    <p:restoredTop sz="93969" autoAdjust="0"/>
  </p:normalViewPr>
  <p:slideViewPr>
    <p:cSldViewPr snapToGrid="0">
      <p:cViewPr varScale="1">
        <p:scale>
          <a:sx n="65" d="100"/>
          <a:sy n="65" d="100"/>
        </p:scale>
        <p:origin x="83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A28CF2-E776-4259-BD91-30A8980F6B3D}" type="datetimeFigureOut">
              <a:rPr lang="en-ZA" smtClean="0"/>
              <a:t>2026/07/21</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F809C6-1B8C-4B41-9AC3-E3663A8ABDF0}" type="slidenum">
              <a:rPr lang="en-ZA" smtClean="0"/>
              <a:t>‹#›</a:t>
            </a:fld>
            <a:endParaRPr lang="en-ZA"/>
          </a:p>
        </p:txBody>
      </p:sp>
    </p:spTree>
    <p:extLst>
      <p:ext uri="{BB962C8B-B14F-4D97-AF65-F5344CB8AC3E}">
        <p14:creationId xmlns:p14="http://schemas.microsoft.com/office/powerpoint/2010/main" val="106036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ABF809C6-1B8C-4B41-9AC3-E3663A8ABDF0}" type="slidenum">
              <a:rPr lang="en-ZA" smtClean="0"/>
              <a:t>1</a:t>
            </a:fld>
            <a:endParaRPr lang="en-ZA"/>
          </a:p>
        </p:txBody>
      </p:sp>
    </p:spTree>
    <p:extLst>
      <p:ext uri="{BB962C8B-B14F-4D97-AF65-F5344CB8AC3E}">
        <p14:creationId xmlns:p14="http://schemas.microsoft.com/office/powerpoint/2010/main" val="854868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"Most people think that running is all about the legs, but it's actually a full-body movement. Every running stride requires muscles from the feet all the way up to the shoulders to work together.</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Muscles have three main jobs when it comes to running:</a:t>
            </a:r>
          </a:p>
          <a:p>
            <a:endParaRPr lang="en-ZA" sz="1200" kern="1200" dirty="0">
              <a:solidFill>
                <a:schemeClr val="tx1"/>
              </a:solidFill>
              <a:effectLst/>
              <a:latin typeface="+mn-lt"/>
              <a:ea typeface="+mn-ea"/>
              <a:cs typeface="+mn-cs"/>
            </a:endParaRPr>
          </a:p>
          <a:p>
            <a:pPr lvl="0"/>
            <a:r>
              <a:rPr lang="en-ZA" sz="1200" kern="1200" dirty="0">
                <a:solidFill>
                  <a:schemeClr val="tx1"/>
                </a:solidFill>
                <a:effectLst/>
                <a:latin typeface="+mn-lt"/>
                <a:ea typeface="+mn-ea"/>
                <a:cs typeface="+mn-cs"/>
              </a:rPr>
              <a:t>produce forward movement, </a:t>
            </a:r>
          </a:p>
          <a:p>
            <a:pPr lvl="0"/>
            <a:r>
              <a:rPr lang="en-ZA" sz="1200" kern="1200" dirty="0">
                <a:solidFill>
                  <a:schemeClr val="tx1"/>
                </a:solidFill>
                <a:effectLst/>
                <a:latin typeface="+mn-lt"/>
                <a:ea typeface="+mn-ea"/>
                <a:cs typeface="+mn-cs"/>
              </a:rPr>
              <a:t>absorb the impact when we land, </a:t>
            </a:r>
          </a:p>
          <a:p>
            <a:pPr lvl="0"/>
            <a:r>
              <a:rPr lang="en-ZA" sz="1200" kern="1200" dirty="0">
                <a:solidFill>
                  <a:schemeClr val="tx1"/>
                </a:solidFill>
                <a:effectLst/>
                <a:latin typeface="+mn-lt"/>
                <a:ea typeface="+mn-ea"/>
                <a:cs typeface="+mn-cs"/>
              </a:rPr>
              <a:t>and keep the body stable. </a:t>
            </a:r>
          </a:p>
          <a:p>
            <a:pPr lvl="0"/>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Today I'll briefly explain these three roles before showing how these muscles work together as one connected system."</a:t>
            </a:r>
          </a:p>
          <a:p>
            <a:endParaRPr lang="en-ZA" dirty="0"/>
          </a:p>
        </p:txBody>
      </p:sp>
      <p:sp>
        <p:nvSpPr>
          <p:cNvPr id="4" name="Slide Number Placeholder 3"/>
          <p:cNvSpPr>
            <a:spLocks noGrp="1"/>
          </p:cNvSpPr>
          <p:nvPr>
            <p:ph type="sldNum" sz="quarter" idx="5"/>
          </p:nvPr>
        </p:nvSpPr>
        <p:spPr/>
        <p:txBody>
          <a:bodyPr/>
          <a:lstStyle/>
          <a:p>
            <a:fld id="{ABF809C6-1B8C-4B41-9AC3-E3663A8ABDF0}" type="slidenum">
              <a:rPr lang="en-ZA" smtClean="0"/>
              <a:t>2</a:t>
            </a:fld>
            <a:endParaRPr lang="en-ZA"/>
          </a:p>
        </p:txBody>
      </p:sp>
    </p:spTree>
    <p:extLst>
      <p:ext uri="{BB962C8B-B14F-4D97-AF65-F5344CB8AC3E}">
        <p14:creationId xmlns:p14="http://schemas.microsoft.com/office/powerpoint/2010/main" val="2589795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"First, we have what I like to call the engine of running.</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The propulsion system is essentially the </a:t>
            </a:r>
            <a:r>
              <a:rPr lang="en-ZA" sz="1200" b="1" kern="1200" dirty="0">
                <a:solidFill>
                  <a:schemeClr val="tx1"/>
                </a:solidFill>
                <a:effectLst/>
                <a:latin typeface="+mn-lt"/>
                <a:ea typeface="+mn-ea"/>
                <a:cs typeface="+mn-cs"/>
              </a:rPr>
              <a:t>engine of running</a:t>
            </a:r>
            <a:r>
              <a:rPr lang="en-ZA" sz="1200" kern="1200" dirty="0">
                <a:solidFill>
                  <a:schemeClr val="tx1"/>
                </a:solidFill>
                <a:effectLst/>
                <a:latin typeface="+mn-lt"/>
                <a:ea typeface="+mn-ea"/>
                <a:cs typeface="+mn-cs"/>
              </a:rPr>
              <a:t>. These muscles work together to generate the power needed to move us forward.</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The </a:t>
            </a:r>
            <a:r>
              <a:rPr lang="en-ZA" sz="1200" b="1" kern="1200" dirty="0">
                <a:solidFill>
                  <a:schemeClr val="tx1"/>
                </a:solidFill>
                <a:effectLst/>
                <a:latin typeface="+mn-lt"/>
                <a:ea typeface="+mn-ea"/>
                <a:cs typeface="+mn-cs"/>
              </a:rPr>
              <a:t>gluteus maximus</a:t>
            </a:r>
            <a:r>
              <a:rPr lang="en-ZA" sz="1200" kern="1200" dirty="0">
                <a:solidFill>
                  <a:schemeClr val="tx1"/>
                </a:solidFill>
                <a:effectLst/>
                <a:latin typeface="+mn-lt"/>
                <a:ea typeface="+mn-ea"/>
                <a:cs typeface="+mn-cs"/>
              </a:rPr>
              <a:t> is the primary power muscle, producing strong hip extension during push-off to propel the body forward. The </a:t>
            </a:r>
            <a:r>
              <a:rPr lang="en-ZA" sz="1200" b="1" kern="1200" dirty="0">
                <a:solidFill>
                  <a:schemeClr val="tx1"/>
                </a:solidFill>
                <a:effectLst/>
                <a:latin typeface="+mn-lt"/>
                <a:ea typeface="+mn-ea"/>
                <a:cs typeface="+mn-cs"/>
              </a:rPr>
              <a:t>soleus</a:t>
            </a:r>
            <a:r>
              <a:rPr lang="en-ZA" sz="1200" kern="1200" dirty="0">
                <a:solidFill>
                  <a:schemeClr val="tx1"/>
                </a:solidFill>
                <a:effectLst/>
                <a:latin typeface="+mn-lt"/>
                <a:ea typeface="+mn-ea"/>
                <a:cs typeface="+mn-cs"/>
              </a:rPr>
              <a:t> is actually one of the biggest contributors to forward propulsion, while the </a:t>
            </a:r>
            <a:r>
              <a:rPr lang="en-ZA" sz="1200" b="1" kern="1200" dirty="0">
                <a:solidFill>
                  <a:schemeClr val="tx1"/>
                </a:solidFill>
                <a:effectLst/>
                <a:latin typeface="+mn-lt"/>
                <a:ea typeface="+mn-ea"/>
                <a:cs typeface="+mn-cs"/>
              </a:rPr>
              <a:t>gastrocnemius</a:t>
            </a:r>
            <a:r>
              <a:rPr lang="en-ZA" sz="1200" kern="1200" dirty="0">
                <a:solidFill>
                  <a:schemeClr val="tx1"/>
                </a:solidFill>
                <a:effectLst/>
                <a:latin typeface="+mn-lt"/>
                <a:ea typeface="+mn-ea"/>
                <a:cs typeface="+mn-cs"/>
              </a:rPr>
              <a:t> assists with push-off and force transfer through the ankle.</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Working with these muscles, the </a:t>
            </a:r>
            <a:r>
              <a:rPr lang="en-ZA" sz="1200" b="1" kern="1200" dirty="0">
                <a:solidFill>
                  <a:schemeClr val="tx1"/>
                </a:solidFill>
                <a:effectLst/>
                <a:latin typeface="+mn-lt"/>
                <a:ea typeface="+mn-ea"/>
                <a:cs typeface="+mn-cs"/>
              </a:rPr>
              <a:t>Achilles tendon</a:t>
            </a:r>
            <a:r>
              <a:rPr lang="en-ZA" sz="1200" kern="1200" dirty="0">
                <a:solidFill>
                  <a:schemeClr val="tx1"/>
                </a:solidFill>
                <a:effectLst/>
                <a:latin typeface="+mn-lt"/>
                <a:ea typeface="+mn-ea"/>
                <a:cs typeface="+mn-cs"/>
              </a:rPr>
              <a:t> stores and releases elastic energy like a spring, making every stride more economical. Finally, the </a:t>
            </a:r>
            <a:r>
              <a:rPr lang="en-ZA" sz="1200" b="1" kern="1200" dirty="0">
                <a:solidFill>
                  <a:schemeClr val="tx1"/>
                </a:solidFill>
                <a:effectLst/>
                <a:latin typeface="+mn-lt"/>
                <a:ea typeface="+mn-ea"/>
                <a:cs typeface="+mn-cs"/>
              </a:rPr>
              <a:t>hip flexors</a:t>
            </a:r>
            <a:r>
              <a:rPr lang="en-ZA" sz="1200" kern="1200" dirty="0">
                <a:solidFill>
                  <a:schemeClr val="tx1"/>
                </a:solidFill>
                <a:effectLst/>
                <a:latin typeface="+mn-lt"/>
                <a:ea typeface="+mn-ea"/>
                <a:cs typeface="+mn-cs"/>
              </a:rPr>
              <a:t> rapidly swing the leg forward during the swing phase, preparing the body for the next step.</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Together, these muscles work in sequence to create an efficient and powerful running stride</a:t>
            </a:r>
            <a:endParaRPr lang="en-ZA" dirty="0"/>
          </a:p>
        </p:txBody>
      </p:sp>
      <p:sp>
        <p:nvSpPr>
          <p:cNvPr id="4" name="Slide Number Placeholder 3"/>
          <p:cNvSpPr>
            <a:spLocks noGrp="1"/>
          </p:cNvSpPr>
          <p:nvPr>
            <p:ph type="sldNum" sz="quarter" idx="5"/>
          </p:nvPr>
        </p:nvSpPr>
        <p:spPr/>
        <p:txBody>
          <a:bodyPr/>
          <a:lstStyle/>
          <a:p>
            <a:fld id="{ABF809C6-1B8C-4B41-9AC3-E3663A8ABDF0}" type="slidenum">
              <a:rPr lang="en-ZA" smtClean="0"/>
              <a:t>3</a:t>
            </a:fld>
            <a:endParaRPr lang="en-ZA"/>
          </a:p>
        </p:txBody>
      </p:sp>
    </p:spTree>
    <p:extLst>
      <p:ext uri="{BB962C8B-B14F-4D97-AF65-F5344CB8AC3E}">
        <p14:creationId xmlns:p14="http://schemas.microsoft.com/office/powerpoint/2010/main" val="82285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Every time we land while running, the body experiences forces that can be two to three times our body weight.</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The quadriceps act like brakes by controlling knee bending during landing, helping absorb these forces.</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The foot and ankle muscles constantly adapt to the ground beneath us, spreading the load across the foot.</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The Achilles tendon is particularly interesting because it doesn't simply absorb force, it stores elastic energy during landing and returns that energy during push-off. This improves running efficiency and reduces the amount of energy our muscles need to produce</a:t>
            </a:r>
            <a:endParaRPr lang="en-ZA" dirty="0"/>
          </a:p>
        </p:txBody>
      </p:sp>
      <p:sp>
        <p:nvSpPr>
          <p:cNvPr id="4" name="Slide Number Placeholder 3"/>
          <p:cNvSpPr>
            <a:spLocks noGrp="1"/>
          </p:cNvSpPr>
          <p:nvPr>
            <p:ph type="sldNum" sz="quarter" idx="5"/>
          </p:nvPr>
        </p:nvSpPr>
        <p:spPr/>
        <p:txBody>
          <a:bodyPr/>
          <a:lstStyle/>
          <a:p>
            <a:fld id="{ABF809C6-1B8C-4B41-9AC3-E3663A8ABDF0}" type="slidenum">
              <a:rPr lang="en-ZA" smtClean="0"/>
              <a:t>4</a:t>
            </a:fld>
            <a:endParaRPr lang="en-ZA"/>
          </a:p>
        </p:txBody>
      </p:sp>
    </p:spTree>
    <p:extLst>
      <p:ext uri="{BB962C8B-B14F-4D97-AF65-F5344CB8AC3E}">
        <p14:creationId xmlns:p14="http://schemas.microsoft.com/office/powerpoint/2010/main" val="1045628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Generating power is only useful if the body is stable enough to transfer it efficiently.</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The gluteus medius, gluteus </a:t>
            </a:r>
            <a:r>
              <a:rPr lang="en-ZA" sz="1200" kern="1200" dirty="0" err="1">
                <a:solidFill>
                  <a:schemeClr val="tx1"/>
                </a:solidFill>
                <a:effectLst/>
                <a:latin typeface="+mn-lt"/>
                <a:ea typeface="+mn-ea"/>
                <a:cs typeface="+mn-cs"/>
              </a:rPr>
              <a:t>minimus</a:t>
            </a:r>
            <a:r>
              <a:rPr lang="en-ZA" sz="1200" kern="1200" dirty="0">
                <a:solidFill>
                  <a:schemeClr val="tx1"/>
                </a:solidFill>
                <a:effectLst/>
                <a:latin typeface="+mn-lt"/>
                <a:ea typeface="+mn-ea"/>
                <a:cs typeface="+mn-cs"/>
              </a:rPr>
              <a:t> and tensor fascia </a:t>
            </a:r>
            <a:r>
              <a:rPr lang="en-ZA" sz="1200" kern="1200" dirty="0" err="1">
                <a:solidFill>
                  <a:schemeClr val="tx1"/>
                </a:solidFill>
                <a:effectLst/>
                <a:latin typeface="+mn-lt"/>
                <a:ea typeface="+mn-ea"/>
                <a:cs typeface="+mn-cs"/>
              </a:rPr>
              <a:t>lata</a:t>
            </a:r>
            <a:r>
              <a:rPr lang="en-ZA" sz="1200" kern="1200" dirty="0">
                <a:solidFill>
                  <a:schemeClr val="tx1"/>
                </a:solidFill>
                <a:effectLst/>
                <a:latin typeface="+mn-lt"/>
                <a:ea typeface="+mn-ea"/>
                <a:cs typeface="+mn-cs"/>
              </a:rPr>
              <a:t> stabilize the pelvis every time we're standing on one leg which actually happens with every running stride.</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The deep core muscles stabilize the trunk and pelvis, reducing unnecessary movement and allowing force to transfer efficiently between the upper and lower body.</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Without good stability, energy leaks occur, making running less efficient and increasing injury risk.</a:t>
            </a:r>
            <a:endParaRPr lang="en-ZA" dirty="0"/>
          </a:p>
        </p:txBody>
      </p:sp>
      <p:sp>
        <p:nvSpPr>
          <p:cNvPr id="4" name="Slide Number Placeholder 3"/>
          <p:cNvSpPr>
            <a:spLocks noGrp="1"/>
          </p:cNvSpPr>
          <p:nvPr>
            <p:ph type="sldNum" sz="quarter" idx="5"/>
          </p:nvPr>
        </p:nvSpPr>
        <p:spPr/>
        <p:txBody>
          <a:bodyPr/>
          <a:lstStyle/>
          <a:p>
            <a:fld id="{ABF809C6-1B8C-4B41-9AC3-E3663A8ABDF0}" type="slidenum">
              <a:rPr lang="en-ZA" smtClean="0"/>
              <a:t>5</a:t>
            </a:fld>
            <a:endParaRPr lang="en-ZA"/>
          </a:p>
        </p:txBody>
      </p:sp>
    </p:spTree>
    <p:extLst>
      <p:ext uri="{BB962C8B-B14F-4D97-AF65-F5344CB8AC3E}">
        <p14:creationId xmlns:p14="http://schemas.microsoft.com/office/powerpoint/2010/main" val="1290451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Many people think running is all about the legs, but the upper body plays a major role in making running efficient.</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The main job of the upper body is to </a:t>
            </a:r>
            <a:r>
              <a:rPr lang="en-ZA" sz="1200" b="1" kern="1200" dirty="0">
                <a:solidFill>
                  <a:schemeClr val="tx1"/>
                </a:solidFill>
                <a:effectLst/>
                <a:latin typeface="+mn-lt"/>
                <a:ea typeface="+mn-ea"/>
                <a:cs typeface="+mn-cs"/>
              </a:rPr>
              <a:t>maintain balance and stability</a:t>
            </a:r>
            <a:r>
              <a:rPr lang="en-ZA" sz="1200" kern="1200" dirty="0">
                <a:solidFill>
                  <a:schemeClr val="tx1"/>
                </a:solidFill>
                <a:effectLst/>
                <a:latin typeface="+mn-lt"/>
                <a:ea typeface="+mn-ea"/>
                <a:cs typeface="+mn-cs"/>
              </a:rPr>
              <a:t>. As one leg moves forward, the opposite arm swings forward. This counter movement helps reduce unnecessary rotation of the trunk and keeps the body moving in a straight line.</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One of the key muscles involved is the </a:t>
            </a:r>
            <a:r>
              <a:rPr lang="en-ZA" sz="1200" b="1" kern="1200" dirty="0">
                <a:solidFill>
                  <a:schemeClr val="tx1"/>
                </a:solidFill>
                <a:effectLst/>
                <a:latin typeface="+mn-lt"/>
                <a:ea typeface="+mn-ea"/>
                <a:cs typeface="+mn-cs"/>
              </a:rPr>
              <a:t>latissimus dorsi</a:t>
            </a:r>
            <a:r>
              <a:rPr lang="en-ZA" sz="1200" kern="1200" dirty="0">
                <a:solidFill>
                  <a:schemeClr val="tx1"/>
                </a:solidFill>
                <a:effectLst/>
                <a:latin typeface="+mn-lt"/>
                <a:ea typeface="+mn-ea"/>
                <a:cs typeface="+mn-cs"/>
              </a:rPr>
              <a:t>, or the large back muscle. It pulls the arm backwards during arm swing and helps stabilize the upper body.</a:t>
            </a:r>
          </a:p>
          <a:p>
            <a:r>
              <a:rPr lang="en-ZA" sz="1200" kern="1200" dirty="0">
                <a:solidFill>
                  <a:schemeClr val="tx1"/>
                </a:solidFill>
                <a:effectLst/>
                <a:latin typeface="+mn-lt"/>
                <a:ea typeface="+mn-ea"/>
                <a:cs typeface="+mn-cs"/>
              </a:rPr>
              <a:t>A strong and coordinated arm swing doesn't just move the arms it improves balance, reduces unnecessary movement, conserves energy, and ultimately makes running more efficient."</a:t>
            </a:r>
            <a:endParaRPr lang="en-ZA" dirty="0"/>
          </a:p>
          <a:p>
            <a:endParaRPr lang="en-ZA" dirty="0"/>
          </a:p>
        </p:txBody>
      </p:sp>
      <p:sp>
        <p:nvSpPr>
          <p:cNvPr id="4" name="Slide Number Placeholder 3"/>
          <p:cNvSpPr>
            <a:spLocks noGrp="1"/>
          </p:cNvSpPr>
          <p:nvPr>
            <p:ph type="sldNum" sz="quarter" idx="5"/>
          </p:nvPr>
        </p:nvSpPr>
        <p:spPr/>
        <p:txBody>
          <a:bodyPr/>
          <a:lstStyle/>
          <a:p>
            <a:fld id="{ABF809C6-1B8C-4B41-9AC3-E3663A8ABDF0}" type="slidenum">
              <a:rPr lang="en-ZA" smtClean="0"/>
              <a:t>6</a:t>
            </a:fld>
            <a:endParaRPr lang="en-ZA"/>
          </a:p>
        </p:txBody>
      </p:sp>
    </p:spTree>
    <p:extLst>
      <p:ext uri="{BB962C8B-B14F-4D97-AF65-F5344CB8AC3E}">
        <p14:creationId xmlns:p14="http://schemas.microsoft.com/office/powerpoint/2010/main" val="3653221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Although we've discussed individual muscles, they don't work in isolation. This graph shows that different muscles switch on and off throughout the running cycle, depending on the demands of each phase. </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This coordinated activation allows the body to absorb impact, maintain stability, and generate propulsion efficiently.</a:t>
            </a:r>
          </a:p>
          <a:p>
            <a:r>
              <a:rPr lang="en-ZA" sz="1200" kern="1200" dirty="0">
                <a:solidFill>
                  <a:schemeClr val="tx1"/>
                </a:solidFill>
                <a:effectLst/>
                <a:latin typeface="+mn-lt"/>
                <a:ea typeface="+mn-ea"/>
                <a:cs typeface="+mn-cs"/>
              </a:rPr>
              <a:t>These muscles are linked through fascia to form </a:t>
            </a:r>
            <a:r>
              <a:rPr lang="en-ZA" sz="1200" b="1" kern="1200" dirty="0">
                <a:solidFill>
                  <a:schemeClr val="tx1"/>
                </a:solidFill>
                <a:effectLst/>
                <a:latin typeface="+mn-lt"/>
                <a:ea typeface="+mn-ea"/>
                <a:cs typeface="+mn-cs"/>
              </a:rPr>
              <a:t>myofascial slings</a:t>
            </a:r>
            <a:r>
              <a:rPr lang="en-ZA" sz="1200" kern="1200" dirty="0">
                <a:solidFill>
                  <a:schemeClr val="tx1"/>
                </a:solidFill>
                <a:effectLst/>
                <a:latin typeface="+mn-lt"/>
                <a:ea typeface="+mn-ea"/>
                <a:cs typeface="+mn-cs"/>
              </a:rPr>
              <a:t>, which transfer force between the upper and lower body, much like the body's transmission system.</a:t>
            </a:r>
          </a:p>
          <a:p>
            <a:endParaRPr lang="en-ZA" dirty="0"/>
          </a:p>
        </p:txBody>
      </p:sp>
      <p:sp>
        <p:nvSpPr>
          <p:cNvPr id="4" name="Slide Number Placeholder 3"/>
          <p:cNvSpPr>
            <a:spLocks noGrp="1"/>
          </p:cNvSpPr>
          <p:nvPr>
            <p:ph type="sldNum" sz="quarter" idx="5"/>
          </p:nvPr>
        </p:nvSpPr>
        <p:spPr/>
        <p:txBody>
          <a:bodyPr/>
          <a:lstStyle/>
          <a:p>
            <a:fld id="{ABF809C6-1B8C-4B41-9AC3-E3663A8ABDF0}" type="slidenum">
              <a:rPr lang="en-ZA" smtClean="0"/>
              <a:t>7</a:t>
            </a:fld>
            <a:endParaRPr lang="en-ZA"/>
          </a:p>
        </p:txBody>
      </p:sp>
    </p:spTree>
    <p:extLst>
      <p:ext uri="{BB962C8B-B14F-4D97-AF65-F5344CB8AC3E}">
        <p14:creationId xmlns:p14="http://schemas.microsoft.com/office/powerpoint/2010/main" val="3581005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There are four major muscle slings that work together to improve running efficiency.</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The </a:t>
            </a:r>
            <a:r>
              <a:rPr lang="en-ZA" sz="1200" b="1" kern="1200" dirty="0">
                <a:solidFill>
                  <a:schemeClr val="tx1"/>
                </a:solidFill>
                <a:effectLst/>
                <a:latin typeface="+mn-lt"/>
                <a:ea typeface="+mn-ea"/>
                <a:cs typeface="+mn-cs"/>
              </a:rPr>
              <a:t>Posterior Oblique Sling</a:t>
            </a:r>
            <a:r>
              <a:rPr lang="en-ZA" sz="1200" kern="1200" dirty="0">
                <a:solidFill>
                  <a:schemeClr val="tx1"/>
                </a:solidFill>
                <a:effectLst/>
                <a:latin typeface="+mn-lt"/>
                <a:ea typeface="+mn-ea"/>
                <a:cs typeface="+mn-cs"/>
              </a:rPr>
              <a:t> connects the </a:t>
            </a:r>
            <a:r>
              <a:rPr lang="en-ZA" sz="1200" b="1" kern="1200" dirty="0">
                <a:solidFill>
                  <a:schemeClr val="tx1"/>
                </a:solidFill>
                <a:effectLst/>
                <a:latin typeface="+mn-lt"/>
                <a:ea typeface="+mn-ea"/>
                <a:cs typeface="+mn-cs"/>
              </a:rPr>
              <a:t>gluteus maximus</a:t>
            </a:r>
            <a:r>
              <a:rPr lang="en-ZA" sz="1200" kern="1200" dirty="0">
                <a:solidFill>
                  <a:schemeClr val="tx1"/>
                </a:solidFill>
                <a:effectLst/>
                <a:latin typeface="+mn-lt"/>
                <a:ea typeface="+mn-ea"/>
                <a:cs typeface="+mn-cs"/>
              </a:rPr>
              <a:t> to the </a:t>
            </a:r>
            <a:r>
              <a:rPr lang="en-ZA" sz="1200" b="1" kern="1200" dirty="0">
                <a:solidFill>
                  <a:schemeClr val="tx1"/>
                </a:solidFill>
                <a:effectLst/>
                <a:latin typeface="+mn-lt"/>
                <a:ea typeface="+mn-ea"/>
                <a:cs typeface="+mn-cs"/>
              </a:rPr>
              <a:t>opposite latissimus dorsi</a:t>
            </a:r>
            <a:r>
              <a:rPr lang="en-ZA" sz="1200" kern="1200" dirty="0">
                <a:solidFill>
                  <a:schemeClr val="tx1"/>
                </a:solidFill>
                <a:effectLst/>
                <a:latin typeface="+mn-lt"/>
                <a:ea typeface="+mn-ea"/>
                <a:cs typeface="+mn-cs"/>
              </a:rPr>
              <a:t> through the </a:t>
            </a:r>
            <a:r>
              <a:rPr lang="en-ZA" sz="1200" b="1" kern="1200" dirty="0">
                <a:solidFill>
                  <a:schemeClr val="tx1"/>
                </a:solidFill>
                <a:effectLst/>
                <a:latin typeface="+mn-lt"/>
                <a:ea typeface="+mn-ea"/>
                <a:cs typeface="+mn-cs"/>
              </a:rPr>
              <a:t>thoracolumbar fascia</a:t>
            </a:r>
            <a:r>
              <a:rPr lang="en-ZA" sz="1200" kern="1200" dirty="0">
                <a:solidFill>
                  <a:schemeClr val="tx1"/>
                </a:solidFill>
                <a:effectLst/>
                <a:latin typeface="+mn-lt"/>
                <a:ea typeface="+mn-ea"/>
                <a:cs typeface="+mn-cs"/>
              </a:rPr>
              <a:t>. It generates propulsion, controls trunk rotation, and coordinates arm and leg movement during push-off. Think of it as the </a:t>
            </a:r>
            <a:r>
              <a:rPr lang="en-ZA" sz="1200" b="1" kern="1200" dirty="0">
                <a:solidFill>
                  <a:schemeClr val="tx1"/>
                </a:solidFill>
                <a:effectLst/>
                <a:latin typeface="+mn-lt"/>
                <a:ea typeface="+mn-ea"/>
                <a:cs typeface="+mn-cs"/>
              </a:rPr>
              <a:t>right glute working with the left lat</a:t>
            </a:r>
            <a:r>
              <a:rPr lang="en-ZA" sz="1200" kern="1200" dirty="0">
                <a:solidFill>
                  <a:schemeClr val="tx1"/>
                </a:solidFill>
                <a:effectLst/>
                <a:latin typeface="+mn-lt"/>
                <a:ea typeface="+mn-ea"/>
                <a:cs typeface="+mn-cs"/>
              </a:rPr>
              <a:t>.</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The </a:t>
            </a:r>
            <a:r>
              <a:rPr lang="en-ZA" sz="1200" b="1" kern="1200" dirty="0">
                <a:solidFill>
                  <a:schemeClr val="tx1"/>
                </a:solidFill>
                <a:effectLst/>
                <a:latin typeface="+mn-lt"/>
                <a:ea typeface="+mn-ea"/>
                <a:cs typeface="+mn-cs"/>
              </a:rPr>
              <a:t>Anterior Oblique Sling</a:t>
            </a:r>
            <a:r>
              <a:rPr lang="en-ZA" sz="1200" kern="1200" dirty="0">
                <a:solidFill>
                  <a:schemeClr val="tx1"/>
                </a:solidFill>
                <a:effectLst/>
                <a:latin typeface="+mn-lt"/>
                <a:ea typeface="+mn-ea"/>
                <a:cs typeface="+mn-cs"/>
              </a:rPr>
              <a:t>, made up of the obliques and adductors, stabilizes the pelvis while allowing trunk rotation and forward leg swing. It becomes especially important during acceleration and changes in direction.</a:t>
            </a:r>
          </a:p>
          <a:p>
            <a:r>
              <a:rPr lang="en-ZA" dirty="0"/>
              <a:t>Transfers force through the body </a:t>
            </a:r>
          </a:p>
          <a:p>
            <a:r>
              <a:rPr lang="en-ZA" dirty="0"/>
              <a:t>Stores and releases energy with every stride </a:t>
            </a:r>
          </a:p>
          <a:p>
            <a:r>
              <a:rPr lang="en-ZA" dirty="0"/>
              <a:t>This sling helps make running </a:t>
            </a:r>
            <a:r>
              <a:rPr lang="en-ZA" b="1" dirty="0"/>
              <a:t>more efficient by recycling energy</a:t>
            </a:r>
            <a:r>
              <a:rPr lang="en-ZA" dirty="0"/>
              <a:t> during each step.</a:t>
            </a:r>
          </a:p>
          <a:p>
            <a:endParaRPr lang="en-ZA" dirty="0"/>
          </a:p>
          <a:p>
            <a:r>
              <a:rPr lang="en-ZA" sz="1200" kern="1200" dirty="0">
                <a:solidFill>
                  <a:schemeClr val="tx1"/>
                </a:solidFill>
                <a:effectLst/>
                <a:latin typeface="+mn-lt"/>
                <a:ea typeface="+mn-ea"/>
                <a:cs typeface="+mn-cs"/>
              </a:rPr>
              <a:t>The </a:t>
            </a:r>
            <a:r>
              <a:rPr lang="en-ZA" sz="1200" b="1" kern="1200" dirty="0">
                <a:solidFill>
                  <a:schemeClr val="tx1"/>
                </a:solidFill>
                <a:effectLst/>
                <a:latin typeface="+mn-lt"/>
                <a:ea typeface="+mn-ea"/>
                <a:cs typeface="+mn-cs"/>
              </a:rPr>
              <a:t>Lateral Sling</a:t>
            </a:r>
            <a:r>
              <a:rPr lang="en-ZA" sz="1200" kern="1200" dirty="0">
                <a:solidFill>
                  <a:schemeClr val="tx1"/>
                </a:solidFill>
                <a:effectLst/>
                <a:latin typeface="+mn-lt"/>
                <a:ea typeface="+mn-ea"/>
                <a:cs typeface="+mn-cs"/>
              </a:rPr>
              <a:t> includes the gluteus medius, gluteus </a:t>
            </a:r>
            <a:r>
              <a:rPr lang="en-ZA" sz="1200" kern="1200" dirty="0" err="1">
                <a:solidFill>
                  <a:schemeClr val="tx1"/>
                </a:solidFill>
                <a:effectLst/>
                <a:latin typeface="+mn-lt"/>
                <a:ea typeface="+mn-ea"/>
                <a:cs typeface="+mn-cs"/>
              </a:rPr>
              <a:t>minimus</a:t>
            </a:r>
            <a:r>
              <a:rPr lang="en-ZA" sz="1200" kern="1200" dirty="0">
                <a:solidFill>
                  <a:schemeClr val="tx1"/>
                </a:solidFill>
                <a:effectLst/>
                <a:latin typeface="+mn-lt"/>
                <a:ea typeface="+mn-ea"/>
                <a:cs typeface="+mn-cs"/>
              </a:rPr>
              <a:t>, TFL, IT band, and opposite quadratus lumborum. Its primary role is to keep the pelvis level during the single-leg stance phase. Since every running stride involves a period where one leg supports the entire body, this sling is essential for maintaining pelvic stability and preventing excessive side-to-side movement.</a:t>
            </a:r>
          </a:p>
          <a:p>
            <a:endParaRPr lang="en-ZA" sz="1200" kern="1200" dirty="0">
              <a:solidFill>
                <a:schemeClr val="tx1"/>
              </a:solidFill>
              <a:effectLst/>
              <a:latin typeface="+mn-lt"/>
              <a:ea typeface="+mn-ea"/>
              <a:cs typeface="+mn-cs"/>
            </a:endParaRPr>
          </a:p>
          <a:p>
            <a:r>
              <a:rPr lang="en-ZA" sz="1200" kern="1200" dirty="0">
                <a:solidFill>
                  <a:schemeClr val="tx1"/>
                </a:solidFill>
                <a:effectLst/>
                <a:latin typeface="+mn-lt"/>
                <a:ea typeface="+mn-ea"/>
                <a:cs typeface="+mn-cs"/>
              </a:rPr>
              <a:t>Finally, the </a:t>
            </a:r>
            <a:r>
              <a:rPr lang="en-ZA" sz="1200" b="1" kern="1200" dirty="0">
                <a:solidFill>
                  <a:schemeClr val="tx1"/>
                </a:solidFill>
                <a:effectLst/>
                <a:latin typeface="+mn-lt"/>
                <a:ea typeface="+mn-ea"/>
                <a:cs typeface="+mn-cs"/>
              </a:rPr>
              <a:t>Deep Longitudinal Sling</a:t>
            </a:r>
            <a:r>
              <a:rPr lang="en-ZA" sz="1200" kern="1200" dirty="0">
                <a:solidFill>
                  <a:schemeClr val="tx1"/>
                </a:solidFill>
                <a:effectLst/>
                <a:latin typeface="+mn-lt"/>
                <a:ea typeface="+mn-ea"/>
                <a:cs typeface="+mn-cs"/>
              </a:rPr>
              <a:t> connects the posterior chain from the spine to the lower leg. It helps absorb impact, transfer ground reaction forces, and store and release elastic energy, making every stride more efficient."</a:t>
            </a:r>
          </a:p>
          <a:p>
            <a:endParaRPr lang="en-ZA" dirty="0"/>
          </a:p>
          <a:p>
            <a:endParaRPr lang="en-ZA" dirty="0"/>
          </a:p>
        </p:txBody>
      </p:sp>
      <p:sp>
        <p:nvSpPr>
          <p:cNvPr id="4" name="Slide Number Placeholder 3"/>
          <p:cNvSpPr>
            <a:spLocks noGrp="1"/>
          </p:cNvSpPr>
          <p:nvPr>
            <p:ph type="sldNum" sz="quarter" idx="5"/>
          </p:nvPr>
        </p:nvSpPr>
        <p:spPr/>
        <p:txBody>
          <a:bodyPr/>
          <a:lstStyle/>
          <a:p>
            <a:fld id="{ABF809C6-1B8C-4B41-9AC3-E3663A8ABDF0}" type="slidenum">
              <a:rPr lang="en-ZA" smtClean="0"/>
              <a:t>8</a:t>
            </a:fld>
            <a:endParaRPr lang="en-ZA"/>
          </a:p>
        </p:txBody>
      </p:sp>
    </p:spTree>
    <p:extLst>
      <p:ext uri="{BB962C8B-B14F-4D97-AF65-F5344CB8AC3E}">
        <p14:creationId xmlns:p14="http://schemas.microsoft.com/office/powerpoint/2010/main" val="268237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Optimum frequency where energy cost is minimised and if frequency is increased, energy cost per unit distance covered is increased making the runner less efficient.</a:t>
            </a:r>
          </a:p>
        </p:txBody>
      </p:sp>
      <p:sp>
        <p:nvSpPr>
          <p:cNvPr id="4" name="Slide Number Placeholder 3"/>
          <p:cNvSpPr>
            <a:spLocks noGrp="1"/>
          </p:cNvSpPr>
          <p:nvPr>
            <p:ph type="sldNum" sz="quarter" idx="5"/>
          </p:nvPr>
        </p:nvSpPr>
        <p:spPr/>
        <p:txBody>
          <a:bodyPr/>
          <a:lstStyle/>
          <a:p>
            <a:fld id="{CADF785B-9A0E-4986-8EC6-F7297A16A4D7}" type="slidenum">
              <a:rPr lang="en-ZA" smtClean="0"/>
              <a:t>15</a:t>
            </a:fld>
            <a:endParaRPr lang="en-ZA" dirty="0"/>
          </a:p>
        </p:txBody>
      </p:sp>
    </p:spTree>
    <p:extLst>
      <p:ext uri="{BB962C8B-B14F-4D97-AF65-F5344CB8AC3E}">
        <p14:creationId xmlns:p14="http://schemas.microsoft.com/office/powerpoint/2010/main" val="13407045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CADF785B-9A0E-4986-8EC6-F7297A16A4D7}" type="slidenum">
              <a:rPr lang="en-ZA" smtClean="0"/>
              <a:t>20</a:t>
            </a:fld>
            <a:endParaRPr lang="en-ZA" dirty="0"/>
          </a:p>
        </p:txBody>
      </p:sp>
    </p:spTree>
    <p:extLst>
      <p:ext uri="{BB962C8B-B14F-4D97-AF65-F5344CB8AC3E}">
        <p14:creationId xmlns:p14="http://schemas.microsoft.com/office/powerpoint/2010/main" val="244454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C9901-8DD7-7298-20C5-CF18173134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D40BE0FF-E7D3-0C81-8A59-7FD9FC99B4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69A96226-E8F4-C08E-AFCB-4A6216D3BDA4}"/>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5" name="Footer Placeholder 4">
            <a:extLst>
              <a:ext uri="{FF2B5EF4-FFF2-40B4-BE49-F238E27FC236}">
                <a16:creationId xmlns:a16="http://schemas.microsoft.com/office/drawing/2014/main" id="{3E6FA8EF-C52A-DBFE-D325-F8C7D912B168}"/>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482A8D5-B625-683E-7C8D-9C8AC50DEA50}"/>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2062623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2E508-CAC0-1D48-C4B0-07C6682F4088}"/>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ACA94409-5C8D-D9FA-62F3-467001AB0A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1BAA2085-82EE-6BB6-33AD-99D9A87EC944}"/>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5" name="Footer Placeholder 4">
            <a:extLst>
              <a:ext uri="{FF2B5EF4-FFF2-40B4-BE49-F238E27FC236}">
                <a16:creationId xmlns:a16="http://schemas.microsoft.com/office/drawing/2014/main" id="{E33B90F4-FA27-3952-B2E6-F78832000BD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B3957786-50DF-AA26-6939-A2025521E3FA}"/>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3655750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6D1FA-C1DE-179A-6A79-E6FC0BE2BA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FE57BD0C-9174-6D2A-E6E0-1E00A84D3CD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F7BA42-DF0F-96B7-7B97-F4F6071B1CBA}"/>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5" name="Footer Placeholder 4">
            <a:extLst>
              <a:ext uri="{FF2B5EF4-FFF2-40B4-BE49-F238E27FC236}">
                <a16:creationId xmlns:a16="http://schemas.microsoft.com/office/drawing/2014/main" id="{3835F58B-9236-324A-774A-5837DB90B66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64F9D52-F7A1-EB95-4A78-F2FE05FEF34F}"/>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3370067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1373B-A299-2199-55BB-5A167EBF8100}"/>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1D7BC566-C31B-514E-5D6B-29373EB1FE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902DCD1F-CE8D-B9F0-C2C8-1690B4D86E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240426A1-620D-817A-CCEC-1A2E52401D1E}"/>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6" name="Footer Placeholder 5">
            <a:extLst>
              <a:ext uri="{FF2B5EF4-FFF2-40B4-BE49-F238E27FC236}">
                <a16:creationId xmlns:a16="http://schemas.microsoft.com/office/drawing/2014/main" id="{10F132EB-BF17-8778-B6F3-AD403A6274C4}"/>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0EFA55B5-5606-9C2B-BB3F-9F84E58902E8}"/>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1073916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D7095-1644-83DB-5038-3C1E67336C8B}"/>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54E50E2D-7602-AD42-88A4-41387E6DF7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C99294-D11F-0C03-2943-201E56BD9A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AAF4634A-EFFE-6E43-A98F-5D4F720766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6B3656-CFD1-8287-3208-A8B52C4BF1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355274EE-BB66-3CE1-6D91-6BDF2C3247E8}"/>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8" name="Footer Placeholder 7">
            <a:extLst>
              <a:ext uri="{FF2B5EF4-FFF2-40B4-BE49-F238E27FC236}">
                <a16:creationId xmlns:a16="http://schemas.microsoft.com/office/drawing/2014/main" id="{D2E24D72-4370-CE8C-9B2B-5F53D47333AE}"/>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4FE2B4CB-A519-2876-5E23-2E1E71EF25CA}"/>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1195855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4F59C-8028-30DC-A227-E7E356A0E714}"/>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CDA729E0-A96B-062B-2BCC-DE6A1042407C}"/>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4" name="Footer Placeholder 3">
            <a:extLst>
              <a:ext uri="{FF2B5EF4-FFF2-40B4-BE49-F238E27FC236}">
                <a16:creationId xmlns:a16="http://schemas.microsoft.com/office/drawing/2014/main" id="{539F817E-305B-5E87-6716-D43AD48208F1}"/>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DD7E2339-8385-5DD0-F579-987239BA4AC0}"/>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3460062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B41771-D7FF-DF2A-D90C-55B19D2C38A9}"/>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3" name="Footer Placeholder 2">
            <a:extLst>
              <a:ext uri="{FF2B5EF4-FFF2-40B4-BE49-F238E27FC236}">
                <a16:creationId xmlns:a16="http://schemas.microsoft.com/office/drawing/2014/main" id="{9E610C3C-94EA-16F5-4875-8EA93C8A06E3}"/>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09631F67-B69C-FF2D-D722-797AF5130D9D}"/>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4009246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AF31F-5DB8-A641-1863-F3DD19C1AA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485E24F0-2D96-3C28-DBF9-7C7158C961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763FE063-BC03-B9E4-4DBF-0FAB987946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AB06DD-6578-271A-A998-DD462135604D}"/>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6" name="Footer Placeholder 5">
            <a:extLst>
              <a:ext uri="{FF2B5EF4-FFF2-40B4-BE49-F238E27FC236}">
                <a16:creationId xmlns:a16="http://schemas.microsoft.com/office/drawing/2014/main" id="{DFF3D005-269A-5AEF-66CA-DBE58F12AF2D}"/>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45380F5-1764-0597-AF60-01FF69C1A275}"/>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88016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1E8F2-A076-568E-300E-B927974913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BF911653-AB90-2979-C818-DDB6A945E5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396EEEE5-0D11-399C-D7DD-A77974B0F0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47F338-26E9-2CE1-694A-F34329BA5A3C}"/>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6" name="Footer Placeholder 5">
            <a:extLst>
              <a:ext uri="{FF2B5EF4-FFF2-40B4-BE49-F238E27FC236}">
                <a16:creationId xmlns:a16="http://schemas.microsoft.com/office/drawing/2014/main" id="{BB6541A8-781B-FF94-621D-0CCD42A9E0AF}"/>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D633C9C2-D40A-95AD-E7D3-B3833A4D4D60}"/>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3946584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158E9-F893-99EC-4E45-A8E776107E40}"/>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FD7A3E73-B189-D76B-E83F-CB56DDCFCD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2287B59E-7589-1E4E-103E-4920B89A3267}"/>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5" name="Footer Placeholder 4">
            <a:extLst>
              <a:ext uri="{FF2B5EF4-FFF2-40B4-BE49-F238E27FC236}">
                <a16:creationId xmlns:a16="http://schemas.microsoft.com/office/drawing/2014/main" id="{525BFB76-BA54-226C-3A97-F1E486FA9F0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16C38B0-B218-F8C9-4BAA-CEEB5722B018}"/>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2379945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88E256-D984-F4BF-085C-0DE5B8A97DA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B1CCEEED-F800-66E5-3EDC-9AC7B432EC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6EEC4B18-6EC6-A8B6-05E1-A9B05164AB92}"/>
              </a:ext>
            </a:extLst>
          </p:cNvPr>
          <p:cNvSpPr>
            <a:spLocks noGrp="1"/>
          </p:cNvSpPr>
          <p:nvPr>
            <p:ph type="dt" sz="half" idx="10"/>
          </p:nvPr>
        </p:nvSpPr>
        <p:spPr/>
        <p:txBody>
          <a:bodyPr/>
          <a:lstStyle/>
          <a:p>
            <a:fld id="{6EFBE355-7B16-4168-8440-9AED003622E1}" type="datetimeFigureOut">
              <a:rPr lang="en-ZA" smtClean="0"/>
              <a:t>2026/07/21</a:t>
            </a:fld>
            <a:endParaRPr lang="en-ZA"/>
          </a:p>
        </p:txBody>
      </p:sp>
      <p:sp>
        <p:nvSpPr>
          <p:cNvPr id="5" name="Footer Placeholder 4">
            <a:extLst>
              <a:ext uri="{FF2B5EF4-FFF2-40B4-BE49-F238E27FC236}">
                <a16:creationId xmlns:a16="http://schemas.microsoft.com/office/drawing/2014/main" id="{A58062ED-1658-FF79-B35B-AC71BA022C50}"/>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1A3E20EE-3979-2796-9017-A2EC85B542CD}"/>
              </a:ext>
            </a:extLst>
          </p:cNvPr>
          <p:cNvSpPr>
            <a:spLocks noGrp="1"/>
          </p:cNvSpPr>
          <p:nvPr>
            <p:ph type="sldNum" sz="quarter" idx="12"/>
          </p:nvPr>
        </p:nvSpPr>
        <p:spPr/>
        <p:txBody>
          <a:bodyPr/>
          <a:lstStyle/>
          <a:p>
            <a:fld id="{45F7FDE4-292E-4324-A8BD-F9D7650F29BE}" type="slidenum">
              <a:rPr lang="en-ZA" smtClean="0"/>
              <a:t>‹#›</a:t>
            </a:fld>
            <a:endParaRPr lang="en-ZA"/>
          </a:p>
        </p:txBody>
      </p:sp>
    </p:spTree>
    <p:extLst>
      <p:ext uri="{BB962C8B-B14F-4D97-AF65-F5344CB8AC3E}">
        <p14:creationId xmlns:p14="http://schemas.microsoft.com/office/powerpoint/2010/main" val="2686968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AFE85A-CCEE-795D-CE37-A95E451A2D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54BD217A-C48F-2C00-D7EE-BF4AA340D4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1BEF4014-9B20-0A79-C12C-09823CD6BD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EFBE355-7B16-4168-8440-9AED003622E1}" type="datetimeFigureOut">
              <a:rPr lang="en-ZA" smtClean="0"/>
              <a:t>2026/07/21</a:t>
            </a:fld>
            <a:endParaRPr lang="en-ZA"/>
          </a:p>
        </p:txBody>
      </p:sp>
      <p:sp>
        <p:nvSpPr>
          <p:cNvPr id="5" name="Footer Placeholder 4">
            <a:extLst>
              <a:ext uri="{FF2B5EF4-FFF2-40B4-BE49-F238E27FC236}">
                <a16:creationId xmlns:a16="http://schemas.microsoft.com/office/drawing/2014/main" id="{6996311E-A7E1-7746-A74E-C444951C10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A"/>
          </a:p>
        </p:txBody>
      </p:sp>
      <p:sp>
        <p:nvSpPr>
          <p:cNvPr id="6" name="Slide Number Placeholder 5">
            <a:extLst>
              <a:ext uri="{FF2B5EF4-FFF2-40B4-BE49-F238E27FC236}">
                <a16:creationId xmlns:a16="http://schemas.microsoft.com/office/drawing/2014/main" id="{495B86E7-9F3E-E51E-F671-C6AE3B5FD7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F7FDE4-292E-4324-A8BD-F9D7650F29BE}" type="slidenum">
              <a:rPr lang="en-ZA" smtClean="0"/>
              <a:t>‹#›</a:t>
            </a:fld>
            <a:endParaRPr lang="en-ZA"/>
          </a:p>
        </p:txBody>
      </p:sp>
    </p:spTree>
    <p:extLst>
      <p:ext uri="{BB962C8B-B14F-4D97-AF65-F5344CB8AC3E}">
        <p14:creationId xmlns:p14="http://schemas.microsoft.com/office/powerpoint/2010/main" val="1372348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mailto:info@pamblackbio.co.za" TargetMode="External"/><Relationship Id="rId2" Type="http://schemas.openxmlformats.org/officeDocument/2006/relationships/hyperlink" Target="http://www.pamblackbio.co.za/" TargetMode="External"/><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Improving Running Efficiency: Reducing Ground Contact Time">
            <a:extLst>
              <a:ext uri="{FF2B5EF4-FFF2-40B4-BE49-F238E27FC236}">
                <a16:creationId xmlns:a16="http://schemas.microsoft.com/office/drawing/2014/main" id="{9DB52236-ADAC-6546-2B7F-2F88ECAA4230}"/>
              </a:ext>
            </a:extLst>
          </p:cNvPr>
          <p:cNvPicPr>
            <a:picLocks noChangeAspect="1"/>
          </p:cNvPicPr>
          <p:nvPr/>
        </p:nvPicPr>
        <p:blipFill>
          <a:blip r:embed="rId3"/>
          <a:srcRect t="3004" b="12726"/>
          <a:stretch>
            <a:fillRect/>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93A134-0786-B268-CC2D-F6751B0CC30A}"/>
              </a:ext>
            </a:extLst>
          </p:cNvPr>
          <p:cNvSpPr>
            <a:spLocks noGrp="1"/>
          </p:cNvSpPr>
          <p:nvPr>
            <p:ph type="title"/>
          </p:nvPr>
        </p:nvSpPr>
        <p:spPr>
          <a:xfrm>
            <a:off x="523875" y="425950"/>
            <a:ext cx="11210925" cy="744836"/>
          </a:xfrm>
          <a:prstGeom prst="rect">
            <a:avLst/>
          </a:prstGeom>
        </p:spPr>
        <p:txBody>
          <a:bodyPr>
            <a:normAutofit/>
          </a:bodyPr>
          <a:lstStyle/>
          <a:p>
            <a:pPr algn="ctr"/>
            <a:r>
              <a:rPr lang="en-ZA" sz="3600" b="1">
                <a:solidFill>
                  <a:schemeClr val="tx1">
                    <a:lumMod val="85000"/>
                    <a:lumOff val="15000"/>
                  </a:schemeClr>
                </a:solidFill>
              </a:rPr>
              <a:t>Running Efficiency</a:t>
            </a:r>
          </a:p>
        </p:txBody>
      </p:sp>
      <p:cxnSp>
        <p:nvCxnSpPr>
          <p:cNvPr id="19" name="Straight Connector 1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2553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9220FC-9634-3B88-2204-215B52085379}"/>
              </a:ext>
            </a:extLst>
          </p:cNvPr>
          <p:cNvSpPr>
            <a:spLocks noGrp="1"/>
          </p:cNvSpPr>
          <p:nvPr>
            <p:ph type="title"/>
          </p:nvPr>
        </p:nvSpPr>
        <p:spPr>
          <a:xfrm>
            <a:off x="444062" y="0"/>
            <a:ext cx="10515600" cy="1325563"/>
          </a:xfrm>
        </p:spPr>
        <p:txBody>
          <a:bodyPr>
            <a:normAutofit/>
          </a:bodyPr>
          <a:lstStyle/>
          <a:p>
            <a:pPr algn="ctr"/>
            <a:r>
              <a:rPr lang="en-ZA" sz="3200" b="1" dirty="0">
                <a:latin typeface="Calibri" panose="020F0502020204030204" pitchFamily="34" charset="0"/>
                <a:ea typeface="Calibri" panose="020F0502020204030204" pitchFamily="34" charset="0"/>
                <a:cs typeface="Calibri" panose="020F0502020204030204" pitchFamily="34" charset="0"/>
              </a:rPr>
              <a:t>Basic Anatomy</a:t>
            </a:r>
          </a:p>
        </p:txBody>
      </p:sp>
      <p:pic>
        <p:nvPicPr>
          <p:cNvPr id="6" name="Picture 2">
            <a:extLst>
              <a:ext uri="{FF2B5EF4-FFF2-40B4-BE49-F238E27FC236}">
                <a16:creationId xmlns:a16="http://schemas.microsoft.com/office/drawing/2014/main" id="{FE07986D-714F-92A8-8E2A-1FAE17F3D7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909381"/>
            <a:ext cx="6096000" cy="55731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232851B5-8A2A-2BE1-6A66-22B113A126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88566"/>
            <a:ext cx="6469592" cy="526162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C1576C0-35CD-FD4A-8929-2F3E595BAD6A}"/>
              </a:ext>
            </a:extLst>
          </p:cNvPr>
          <p:cNvSpPr txBox="1"/>
          <p:nvPr/>
        </p:nvSpPr>
        <p:spPr>
          <a:xfrm>
            <a:off x="2252911" y="6113195"/>
            <a:ext cx="1512273" cy="369332"/>
          </a:xfrm>
          <a:prstGeom prst="rect">
            <a:avLst/>
          </a:prstGeom>
          <a:noFill/>
        </p:spPr>
        <p:txBody>
          <a:bodyPr wrap="none" rtlCol="0">
            <a:spAutoFit/>
          </a:bodyPr>
          <a:lstStyle/>
          <a:p>
            <a:r>
              <a:rPr lang="en-ZA" b="1" dirty="0">
                <a:latin typeface="Calibri" panose="020F0502020204030204" pitchFamily="34" charset="0"/>
                <a:ea typeface="Calibri" panose="020F0502020204030204" pitchFamily="34" charset="0"/>
                <a:cs typeface="Calibri" panose="020F0502020204030204" pitchFamily="34" charset="0"/>
              </a:rPr>
              <a:t>Anterior View</a:t>
            </a:r>
          </a:p>
        </p:txBody>
      </p:sp>
      <p:sp>
        <p:nvSpPr>
          <p:cNvPr id="10" name="TextBox 9">
            <a:extLst>
              <a:ext uri="{FF2B5EF4-FFF2-40B4-BE49-F238E27FC236}">
                <a16:creationId xmlns:a16="http://schemas.microsoft.com/office/drawing/2014/main" id="{3D383AB8-1409-E695-80A9-63BF9ACD7F13}"/>
              </a:ext>
            </a:extLst>
          </p:cNvPr>
          <p:cNvSpPr txBox="1"/>
          <p:nvPr/>
        </p:nvSpPr>
        <p:spPr>
          <a:xfrm>
            <a:off x="8146831" y="6165526"/>
            <a:ext cx="1994338" cy="369332"/>
          </a:xfrm>
          <a:prstGeom prst="rect">
            <a:avLst/>
          </a:prstGeom>
          <a:noFill/>
        </p:spPr>
        <p:txBody>
          <a:bodyPr wrap="square" rtlCol="0">
            <a:spAutoFit/>
          </a:bodyPr>
          <a:lstStyle/>
          <a:p>
            <a:pPr algn="ctr"/>
            <a:r>
              <a:rPr lang="en-ZA" b="1" dirty="0">
                <a:latin typeface="Calibri" panose="020F0502020204030204" pitchFamily="34" charset="0"/>
                <a:ea typeface="Calibri" panose="020F0502020204030204" pitchFamily="34" charset="0"/>
                <a:cs typeface="Calibri" panose="020F0502020204030204" pitchFamily="34" charset="0"/>
              </a:rPr>
              <a:t>Posterior view</a:t>
            </a:r>
          </a:p>
        </p:txBody>
      </p:sp>
    </p:spTree>
    <p:extLst>
      <p:ext uri="{BB962C8B-B14F-4D97-AF65-F5344CB8AC3E}">
        <p14:creationId xmlns:p14="http://schemas.microsoft.com/office/powerpoint/2010/main" val="1489545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D5DA5E-30D8-F670-D147-18F636EFAA99}"/>
              </a:ext>
            </a:extLst>
          </p:cNvPr>
          <p:cNvSpPr/>
          <p:nvPr/>
        </p:nvSpPr>
        <p:spPr>
          <a:xfrm>
            <a:off x="2065282" y="1493401"/>
            <a:ext cx="1261241" cy="1734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1" name="Picture 10">
            <a:extLst>
              <a:ext uri="{FF2B5EF4-FFF2-40B4-BE49-F238E27FC236}">
                <a16:creationId xmlns:a16="http://schemas.microsoft.com/office/drawing/2014/main" id="{E2B89C73-F300-1999-C999-25C8B81DF4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4261290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AFA37-5169-3E69-E6E9-8EC83F1AA877}"/>
              </a:ext>
            </a:extLst>
          </p:cNvPr>
          <p:cNvSpPr>
            <a:spLocks noGrp="1"/>
          </p:cNvSpPr>
          <p:nvPr>
            <p:ph type="title"/>
          </p:nvPr>
        </p:nvSpPr>
        <p:spPr>
          <a:xfrm>
            <a:off x="685800" y="0"/>
            <a:ext cx="10515600" cy="1325563"/>
          </a:xfrm>
        </p:spPr>
        <p:txBody>
          <a:bodyPr>
            <a:normAutofit/>
          </a:bodyPr>
          <a:lstStyle/>
          <a:p>
            <a:pPr algn="ctr"/>
            <a:r>
              <a:rPr lang="en-ZA" sz="3200" b="1" dirty="0">
                <a:latin typeface="Calibri" panose="020F0502020204030204" pitchFamily="34" charset="0"/>
                <a:ea typeface="Calibri" panose="020F0502020204030204" pitchFamily="34" charset="0"/>
                <a:cs typeface="Calibri" panose="020F0502020204030204" pitchFamily="34" charset="0"/>
              </a:rPr>
              <a:t>The Shock Absorbers</a:t>
            </a:r>
          </a:p>
        </p:txBody>
      </p:sp>
      <p:pic>
        <p:nvPicPr>
          <p:cNvPr id="3" name="Picture 2" descr="Muscle of the day: Quadriceps — Experience Physical Therapy - Buffalo  Grove, IL">
            <a:extLst>
              <a:ext uri="{FF2B5EF4-FFF2-40B4-BE49-F238E27FC236}">
                <a16:creationId xmlns:a16="http://schemas.microsoft.com/office/drawing/2014/main" id="{0E5CB15C-17CB-82BB-BDDD-96057FAA8AFC}"/>
              </a:ext>
            </a:extLst>
          </p:cNvPr>
          <p:cNvPicPr>
            <a:picLocks noChangeAspect="1"/>
          </p:cNvPicPr>
          <p:nvPr/>
        </p:nvPicPr>
        <p:blipFill>
          <a:blip r:embed="rId3"/>
          <a:stretch>
            <a:fillRect/>
          </a:stretch>
        </p:blipFill>
        <p:spPr>
          <a:xfrm>
            <a:off x="815475" y="1007248"/>
            <a:ext cx="5128125" cy="5687556"/>
          </a:xfrm>
          <a:prstGeom prst="rect">
            <a:avLst/>
          </a:prstGeom>
        </p:spPr>
      </p:pic>
      <p:pic>
        <p:nvPicPr>
          <p:cNvPr id="8" name="Picture 7" descr="Structure and Function of the Plantar Fascia — Esperance Podiatry">
            <a:extLst>
              <a:ext uri="{FF2B5EF4-FFF2-40B4-BE49-F238E27FC236}">
                <a16:creationId xmlns:a16="http://schemas.microsoft.com/office/drawing/2014/main" id="{6F27A52A-D548-8C40-2C04-E0E1F7900D94}"/>
              </a:ext>
            </a:extLst>
          </p:cNvPr>
          <p:cNvPicPr>
            <a:picLocks noChangeAspect="1"/>
          </p:cNvPicPr>
          <p:nvPr/>
        </p:nvPicPr>
        <p:blipFill>
          <a:blip r:embed="rId4"/>
          <a:stretch>
            <a:fillRect/>
          </a:stretch>
        </p:blipFill>
        <p:spPr>
          <a:xfrm>
            <a:off x="6378076" y="1611086"/>
            <a:ext cx="5614916" cy="3385383"/>
          </a:xfrm>
          <a:prstGeom prst="rect">
            <a:avLst/>
          </a:prstGeom>
        </p:spPr>
      </p:pic>
      <p:sp>
        <p:nvSpPr>
          <p:cNvPr id="6" name="TextBox 5">
            <a:extLst>
              <a:ext uri="{FF2B5EF4-FFF2-40B4-BE49-F238E27FC236}">
                <a16:creationId xmlns:a16="http://schemas.microsoft.com/office/drawing/2014/main" id="{A5AA847E-24D9-A361-3DDC-FDAE9C178EBB}"/>
              </a:ext>
            </a:extLst>
          </p:cNvPr>
          <p:cNvSpPr txBox="1"/>
          <p:nvPr/>
        </p:nvSpPr>
        <p:spPr>
          <a:xfrm>
            <a:off x="4482564" y="6118235"/>
            <a:ext cx="1002197" cy="461665"/>
          </a:xfrm>
          <a:prstGeom prst="rect">
            <a:avLst/>
          </a:prstGeom>
          <a:noFill/>
        </p:spPr>
        <p:txBody>
          <a:bodyPr wrap="none" rtlCol="0">
            <a:spAutoFit/>
          </a:bodyPr>
          <a:lstStyle/>
          <a:p>
            <a:r>
              <a:rPr lang="en-ZA" sz="2400" b="1" dirty="0">
                <a:latin typeface="Calibri" panose="020F0502020204030204" pitchFamily="34" charset="0"/>
                <a:ea typeface="Calibri" panose="020F0502020204030204" pitchFamily="34" charset="0"/>
                <a:cs typeface="Calibri" panose="020F0502020204030204" pitchFamily="34" charset="0"/>
              </a:rPr>
              <a:t>Quads</a:t>
            </a:r>
          </a:p>
        </p:txBody>
      </p:sp>
    </p:spTree>
    <p:extLst>
      <p:ext uri="{BB962C8B-B14F-4D97-AF65-F5344CB8AC3E}">
        <p14:creationId xmlns:p14="http://schemas.microsoft.com/office/powerpoint/2010/main" val="1492855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9EBB8-12DB-051C-C20F-0F0A155F3327}"/>
              </a:ext>
            </a:extLst>
          </p:cNvPr>
          <p:cNvSpPr>
            <a:spLocks noGrp="1"/>
          </p:cNvSpPr>
          <p:nvPr>
            <p:ph type="title"/>
          </p:nvPr>
        </p:nvSpPr>
        <p:spPr/>
        <p:txBody>
          <a:bodyPr>
            <a:normAutofit/>
          </a:bodyPr>
          <a:lstStyle/>
          <a:p>
            <a:pPr algn="ctr"/>
            <a:r>
              <a:rPr lang="en-ZA" sz="3200" b="1" dirty="0">
                <a:latin typeface="Calibri" panose="020F0502020204030204" pitchFamily="34" charset="0"/>
                <a:ea typeface="Calibri" panose="020F0502020204030204" pitchFamily="34" charset="0"/>
                <a:cs typeface="Calibri" panose="020F0502020204030204" pitchFamily="34" charset="0"/>
              </a:rPr>
              <a:t>The Pelvic and Core Stabilizers</a:t>
            </a:r>
          </a:p>
        </p:txBody>
      </p:sp>
      <p:pic>
        <p:nvPicPr>
          <p:cNvPr id="5" name="Picture 4" descr="Core Training - The What, Why and How?">
            <a:extLst>
              <a:ext uri="{FF2B5EF4-FFF2-40B4-BE49-F238E27FC236}">
                <a16:creationId xmlns:a16="http://schemas.microsoft.com/office/drawing/2014/main" id="{EF1FCED4-B124-5C91-3093-D022985D703E}"/>
              </a:ext>
            </a:extLst>
          </p:cNvPr>
          <p:cNvPicPr>
            <a:picLocks noChangeAspect="1"/>
          </p:cNvPicPr>
          <p:nvPr/>
        </p:nvPicPr>
        <p:blipFill>
          <a:blip r:embed="rId3"/>
          <a:stretch>
            <a:fillRect/>
          </a:stretch>
        </p:blipFill>
        <p:spPr>
          <a:xfrm>
            <a:off x="3777913" y="1811134"/>
            <a:ext cx="3966617" cy="3724213"/>
          </a:xfrm>
          <a:prstGeom prst="rect">
            <a:avLst/>
          </a:prstGeom>
        </p:spPr>
      </p:pic>
      <p:pic>
        <p:nvPicPr>
          <p:cNvPr id="6" name="Picture 5" descr="Kinstretch - 💪 Functional Anatomy 101 - Multifidus 💪 The multifidus  muscle is an important stabilizer of the lumbar spine. It functions  together with transversus abdominis and pelvic floor muscles for spinal">
            <a:extLst>
              <a:ext uri="{FF2B5EF4-FFF2-40B4-BE49-F238E27FC236}">
                <a16:creationId xmlns:a16="http://schemas.microsoft.com/office/drawing/2014/main" id="{D2CFCFAD-E9E7-9BD3-DD83-863220D8248B}"/>
              </a:ext>
            </a:extLst>
          </p:cNvPr>
          <p:cNvPicPr>
            <a:picLocks noChangeAspect="1"/>
          </p:cNvPicPr>
          <p:nvPr/>
        </p:nvPicPr>
        <p:blipFill>
          <a:blip r:embed="rId4"/>
          <a:stretch>
            <a:fillRect/>
          </a:stretch>
        </p:blipFill>
        <p:spPr>
          <a:xfrm>
            <a:off x="7744530" y="2174219"/>
            <a:ext cx="4074982" cy="3130779"/>
          </a:xfrm>
          <a:prstGeom prst="rect">
            <a:avLst/>
          </a:prstGeom>
        </p:spPr>
      </p:pic>
      <p:pic>
        <p:nvPicPr>
          <p:cNvPr id="8" name="Picture 7" descr="Internal Rotators of the Hip | Springer Nature Link">
            <a:extLst>
              <a:ext uri="{FF2B5EF4-FFF2-40B4-BE49-F238E27FC236}">
                <a16:creationId xmlns:a16="http://schemas.microsoft.com/office/drawing/2014/main" id="{596B5F40-F093-17A2-81E6-5ADE24583E18}"/>
              </a:ext>
            </a:extLst>
          </p:cNvPr>
          <p:cNvPicPr>
            <a:picLocks noChangeAspect="1"/>
          </p:cNvPicPr>
          <p:nvPr/>
        </p:nvPicPr>
        <p:blipFill>
          <a:blip r:embed="rId5"/>
          <a:stretch>
            <a:fillRect/>
          </a:stretch>
        </p:blipFill>
        <p:spPr>
          <a:xfrm>
            <a:off x="198474" y="1579218"/>
            <a:ext cx="3330971" cy="4230576"/>
          </a:xfrm>
          <a:prstGeom prst="rect">
            <a:avLst/>
          </a:prstGeom>
        </p:spPr>
      </p:pic>
      <p:sp>
        <p:nvSpPr>
          <p:cNvPr id="9" name="TextBox 8">
            <a:extLst>
              <a:ext uri="{FF2B5EF4-FFF2-40B4-BE49-F238E27FC236}">
                <a16:creationId xmlns:a16="http://schemas.microsoft.com/office/drawing/2014/main" id="{437C9F50-6874-6852-1B2F-4B4C784DDB93}"/>
              </a:ext>
            </a:extLst>
          </p:cNvPr>
          <p:cNvSpPr txBox="1"/>
          <p:nvPr/>
        </p:nvSpPr>
        <p:spPr>
          <a:xfrm>
            <a:off x="1863959" y="5921166"/>
            <a:ext cx="907684" cy="400110"/>
          </a:xfrm>
          <a:prstGeom prst="rect">
            <a:avLst/>
          </a:prstGeom>
          <a:noFill/>
        </p:spPr>
        <p:txBody>
          <a:bodyPr wrap="none" rtlCol="0">
            <a:spAutoFit/>
          </a:bodyPr>
          <a:lstStyle/>
          <a:p>
            <a:r>
              <a:rPr lang="en-ZA" sz="2000" b="1" dirty="0">
                <a:latin typeface="Calibri" panose="020F0502020204030204" pitchFamily="34" charset="0"/>
                <a:ea typeface="Calibri" panose="020F0502020204030204" pitchFamily="34" charset="0"/>
                <a:cs typeface="Calibri" panose="020F0502020204030204" pitchFamily="34" charset="0"/>
              </a:rPr>
              <a:t>Lateral</a:t>
            </a:r>
          </a:p>
        </p:txBody>
      </p:sp>
      <p:sp>
        <p:nvSpPr>
          <p:cNvPr id="10" name="TextBox 9">
            <a:extLst>
              <a:ext uri="{FF2B5EF4-FFF2-40B4-BE49-F238E27FC236}">
                <a16:creationId xmlns:a16="http://schemas.microsoft.com/office/drawing/2014/main" id="{F0BCEE7F-9D5B-5FC3-8FE2-0EF1CC6DF999}"/>
              </a:ext>
            </a:extLst>
          </p:cNvPr>
          <p:cNvSpPr txBox="1"/>
          <p:nvPr/>
        </p:nvSpPr>
        <p:spPr>
          <a:xfrm>
            <a:off x="5761221" y="5921166"/>
            <a:ext cx="1073627" cy="400110"/>
          </a:xfrm>
          <a:prstGeom prst="rect">
            <a:avLst/>
          </a:prstGeom>
          <a:noFill/>
        </p:spPr>
        <p:txBody>
          <a:bodyPr wrap="none" rtlCol="0">
            <a:spAutoFit/>
          </a:bodyPr>
          <a:lstStyle/>
          <a:p>
            <a:r>
              <a:rPr lang="en-ZA" sz="2000" b="1" dirty="0">
                <a:latin typeface="Calibri" panose="020F0502020204030204" pitchFamily="34" charset="0"/>
                <a:ea typeface="Calibri" panose="020F0502020204030204" pitchFamily="34" charset="0"/>
                <a:cs typeface="Calibri" panose="020F0502020204030204" pitchFamily="34" charset="0"/>
              </a:rPr>
              <a:t>Anterior</a:t>
            </a:r>
          </a:p>
        </p:txBody>
      </p:sp>
      <p:sp>
        <p:nvSpPr>
          <p:cNvPr id="11" name="TextBox 10">
            <a:extLst>
              <a:ext uri="{FF2B5EF4-FFF2-40B4-BE49-F238E27FC236}">
                <a16:creationId xmlns:a16="http://schemas.microsoft.com/office/drawing/2014/main" id="{317C1027-3741-D76C-FFBC-3C8E28A67A7A}"/>
              </a:ext>
            </a:extLst>
          </p:cNvPr>
          <p:cNvSpPr txBox="1"/>
          <p:nvPr/>
        </p:nvSpPr>
        <p:spPr>
          <a:xfrm>
            <a:off x="9168958" y="5928229"/>
            <a:ext cx="1152367" cy="400110"/>
          </a:xfrm>
          <a:prstGeom prst="rect">
            <a:avLst/>
          </a:prstGeom>
          <a:noFill/>
        </p:spPr>
        <p:txBody>
          <a:bodyPr wrap="none" rtlCol="0">
            <a:spAutoFit/>
          </a:bodyPr>
          <a:lstStyle/>
          <a:p>
            <a:r>
              <a:rPr lang="en-ZA" sz="2000" b="1" dirty="0">
                <a:latin typeface="Calibri" panose="020F0502020204030204" pitchFamily="34" charset="0"/>
                <a:ea typeface="Calibri" panose="020F0502020204030204" pitchFamily="34" charset="0"/>
                <a:cs typeface="Calibri" panose="020F0502020204030204" pitchFamily="34" charset="0"/>
              </a:rPr>
              <a:t>Posterior</a:t>
            </a:r>
          </a:p>
        </p:txBody>
      </p:sp>
    </p:spTree>
    <p:extLst>
      <p:ext uri="{BB962C8B-B14F-4D97-AF65-F5344CB8AC3E}">
        <p14:creationId xmlns:p14="http://schemas.microsoft.com/office/powerpoint/2010/main" val="1960095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Rectangle 7">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71F4801-BD8F-3DE7-4E7D-5A7E268ED8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5092" y="0"/>
            <a:ext cx="6041816" cy="6858000"/>
          </a:xfrm>
          <a:prstGeom prst="rect">
            <a:avLst/>
          </a:prstGeom>
        </p:spPr>
      </p:pic>
    </p:spTree>
    <p:extLst>
      <p:ext uri="{BB962C8B-B14F-4D97-AF65-F5344CB8AC3E}">
        <p14:creationId xmlns:p14="http://schemas.microsoft.com/office/powerpoint/2010/main" val="3251279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DE532C-385D-E9ED-DA38-A90A26E79701}"/>
              </a:ext>
            </a:extLst>
          </p:cNvPr>
          <p:cNvPicPr>
            <a:picLocks noChangeAspect="1"/>
          </p:cNvPicPr>
          <p:nvPr/>
        </p:nvPicPr>
        <p:blipFill>
          <a:blip r:embed="rId3"/>
          <a:stretch>
            <a:fillRect/>
          </a:stretch>
        </p:blipFill>
        <p:spPr>
          <a:xfrm>
            <a:off x="1727200" y="19050"/>
            <a:ext cx="8737600" cy="6813249"/>
          </a:xfrm>
          <a:prstGeom prst="rect">
            <a:avLst/>
          </a:prstGeom>
        </p:spPr>
      </p:pic>
    </p:spTree>
    <p:extLst>
      <p:ext uri="{BB962C8B-B14F-4D97-AF65-F5344CB8AC3E}">
        <p14:creationId xmlns:p14="http://schemas.microsoft.com/office/powerpoint/2010/main" val="2950681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eep Longitudinal Sling Fascial Deep Longitudinal Anterior Oblique Sling  Core Essentials">
            <a:extLst>
              <a:ext uri="{FF2B5EF4-FFF2-40B4-BE49-F238E27FC236}">
                <a16:creationId xmlns:a16="http://schemas.microsoft.com/office/drawing/2014/main" id="{6161A461-0F99-63AF-86E2-612980353F00}"/>
              </a:ext>
            </a:extLst>
          </p:cNvPr>
          <p:cNvPicPr>
            <a:picLocks noGrp="1" noChangeAspect="1"/>
          </p:cNvPicPr>
          <p:nvPr>
            <p:ph idx="4294967295"/>
          </p:nvPr>
        </p:nvPicPr>
        <p:blipFill>
          <a:blip r:embed="rId3"/>
          <a:srcRect t="12150"/>
          <a:stretch>
            <a:fillRect/>
          </a:stretch>
        </p:blipFill>
        <p:spPr>
          <a:xfrm>
            <a:off x="935709" y="769441"/>
            <a:ext cx="9981920" cy="5943600"/>
          </a:xfrm>
          <a:prstGeom prst="rect">
            <a:avLst/>
          </a:prstGeom>
        </p:spPr>
      </p:pic>
      <p:sp>
        <p:nvSpPr>
          <p:cNvPr id="7" name="TextBox 6">
            <a:extLst>
              <a:ext uri="{FF2B5EF4-FFF2-40B4-BE49-F238E27FC236}">
                <a16:creationId xmlns:a16="http://schemas.microsoft.com/office/drawing/2014/main" id="{3D8525CF-D0B6-B12F-8EBF-30875D17701B}"/>
              </a:ext>
            </a:extLst>
          </p:cNvPr>
          <p:cNvSpPr txBox="1"/>
          <p:nvPr/>
        </p:nvSpPr>
        <p:spPr>
          <a:xfrm>
            <a:off x="4634488" y="0"/>
            <a:ext cx="2584361" cy="584775"/>
          </a:xfrm>
          <a:prstGeom prst="rect">
            <a:avLst/>
          </a:prstGeom>
          <a:noFill/>
        </p:spPr>
        <p:txBody>
          <a:bodyPr wrap="none" rtlCol="0">
            <a:spAutoFit/>
          </a:bodyPr>
          <a:lstStyle/>
          <a:p>
            <a:pPr algn="ctr"/>
            <a:r>
              <a:rPr lang="en-ZA" sz="3200" b="1" dirty="0">
                <a:latin typeface="Calibri" panose="020F0502020204030204" pitchFamily="34" charset="0"/>
                <a:ea typeface="Calibri" panose="020F0502020204030204" pitchFamily="34" charset="0"/>
                <a:cs typeface="Calibri" panose="020F0502020204030204" pitchFamily="34" charset="0"/>
              </a:rPr>
              <a:t>4 Major Slings</a:t>
            </a:r>
          </a:p>
        </p:txBody>
      </p:sp>
      <p:sp>
        <p:nvSpPr>
          <p:cNvPr id="8" name="TextBox 7">
            <a:extLst>
              <a:ext uri="{FF2B5EF4-FFF2-40B4-BE49-F238E27FC236}">
                <a16:creationId xmlns:a16="http://schemas.microsoft.com/office/drawing/2014/main" id="{E52D7B4D-350F-AA81-0546-70140A25C4D6}"/>
              </a:ext>
            </a:extLst>
          </p:cNvPr>
          <p:cNvSpPr txBox="1"/>
          <p:nvPr/>
        </p:nvSpPr>
        <p:spPr>
          <a:xfrm>
            <a:off x="282719" y="6395059"/>
            <a:ext cx="2741776" cy="400110"/>
          </a:xfrm>
          <a:prstGeom prst="rect">
            <a:avLst/>
          </a:prstGeom>
          <a:solidFill>
            <a:schemeClr val="bg1"/>
          </a:solidFill>
          <a:ln>
            <a:solidFill>
              <a:schemeClr val="tx1"/>
            </a:solidFill>
          </a:ln>
        </p:spPr>
        <p:txBody>
          <a:bodyPr wrap="none" rtlCol="0">
            <a:spAutoFit/>
          </a:bodyPr>
          <a:lstStyle/>
          <a:p>
            <a:r>
              <a:rPr lang="en-ZA" sz="2000" b="1" dirty="0"/>
              <a:t>Anterior Oblique Sling</a:t>
            </a:r>
          </a:p>
        </p:txBody>
      </p:sp>
      <p:sp>
        <p:nvSpPr>
          <p:cNvPr id="10" name="TextBox 9">
            <a:extLst>
              <a:ext uri="{FF2B5EF4-FFF2-40B4-BE49-F238E27FC236}">
                <a16:creationId xmlns:a16="http://schemas.microsoft.com/office/drawing/2014/main" id="{19041B15-6CE2-FEF4-E4B3-3E0147AD951A}"/>
              </a:ext>
            </a:extLst>
          </p:cNvPr>
          <p:cNvSpPr txBox="1"/>
          <p:nvPr/>
        </p:nvSpPr>
        <p:spPr>
          <a:xfrm>
            <a:off x="3226528" y="6395059"/>
            <a:ext cx="2838662" cy="400110"/>
          </a:xfrm>
          <a:prstGeom prst="rect">
            <a:avLst/>
          </a:prstGeom>
          <a:solidFill>
            <a:schemeClr val="bg1"/>
          </a:solidFill>
          <a:ln>
            <a:solidFill>
              <a:schemeClr val="tx1"/>
            </a:solidFill>
          </a:ln>
        </p:spPr>
        <p:txBody>
          <a:bodyPr wrap="none" rtlCol="0">
            <a:spAutoFit/>
          </a:bodyPr>
          <a:lstStyle/>
          <a:p>
            <a:r>
              <a:rPr lang="en-ZA" sz="2000" b="1" dirty="0"/>
              <a:t>Posterior Oblique sling</a:t>
            </a:r>
          </a:p>
        </p:txBody>
      </p:sp>
      <p:sp>
        <p:nvSpPr>
          <p:cNvPr id="12" name="TextBox 11">
            <a:extLst>
              <a:ext uri="{FF2B5EF4-FFF2-40B4-BE49-F238E27FC236}">
                <a16:creationId xmlns:a16="http://schemas.microsoft.com/office/drawing/2014/main" id="{3976E690-CB33-F5C1-C7FB-DB73B0C1AB39}"/>
              </a:ext>
            </a:extLst>
          </p:cNvPr>
          <p:cNvSpPr txBox="1"/>
          <p:nvPr/>
        </p:nvSpPr>
        <p:spPr>
          <a:xfrm>
            <a:off x="9310842" y="6395059"/>
            <a:ext cx="1627625" cy="400110"/>
          </a:xfrm>
          <a:prstGeom prst="rect">
            <a:avLst/>
          </a:prstGeom>
          <a:solidFill>
            <a:schemeClr val="bg1"/>
          </a:solidFill>
          <a:ln>
            <a:solidFill>
              <a:schemeClr val="tx1"/>
            </a:solidFill>
          </a:ln>
        </p:spPr>
        <p:txBody>
          <a:bodyPr wrap="none" rtlCol="0">
            <a:spAutoFit/>
          </a:bodyPr>
          <a:lstStyle/>
          <a:p>
            <a:r>
              <a:rPr lang="en-ZA" sz="2000" b="1" dirty="0"/>
              <a:t>Lateral Sling</a:t>
            </a:r>
          </a:p>
        </p:txBody>
      </p:sp>
      <p:sp>
        <p:nvSpPr>
          <p:cNvPr id="14" name="TextBox 13">
            <a:extLst>
              <a:ext uri="{FF2B5EF4-FFF2-40B4-BE49-F238E27FC236}">
                <a16:creationId xmlns:a16="http://schemas.microsoft.com/office/drawing/2014/main" id="{2B6D52E6-18C5-4D2B-4F71-10FDA9A7482A}"/>
              </a:ext>
            </a:extLst>
          </p:cNvPr>
          <p:cNvSpPr txBox="1"/>
          <p:nvPr/>
        </p:nvSpPr>
        <p:spPr>
          <a:xfrm>
            <a:off x="6196197" y="6395059"/>
            <a:ext cx="2941959" cy="400110"/>
          </a:xfrm>
          <a:prstGeom prst="rect">
            <a:avLst/>
          </a:prstGeom>
          <a:solidFill>
            <a:schemeClr val="bg1"/>
          </a:solidFill>
          <a:ln>
            <a:solidFill>
              <a:schemeClr val="tx1"/>
            </a:solidFill>
          </a:ln>
        </p:spPr>
        <p:txBody>
          <a:bodyPr wrap="none" rtlCol="0">
            <a:spAutoFit/>
          </a:bodyPr>
          <a:lstStyle/>
          <a:p>
            <a:r>
              <a:rPr lang="en-ZA" sz="2000" b="1" dirty="0"/>
              <a:t>Deep Longitudinal Sling</a:t>
            </a:r>
          </a:p>
        </p:txBody>
      </p:sp>
    </p:spTree>
    <p:extLst>
      <p:ext uri="{BB962C8B-B14F-4D97-AF65-F5344CB8AC3E}">
        <p14:creationId xmlns:p14="http://schemas.microsoft.com/office/powerpoint/2010/main" val="2228295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D5196-3281-5244-FA55-0B943D64A5F3}"/>
              </a:ext>
            </a:extLst>
          </p:cNvPr>
          <p:cNvSpPr>
            <a:spLocks noGrp="1"/>
          </p:cNvSpPr>
          <p:nvPr>
            <p:ph type="title"/>
          </p:nvPr>
        </p:nvSpPr>
        <p:spPr>
          <a:xfrm>
            <a:off x="839787" y="457200"/>
            <a:ext cx="4971077" cy="1095153"/>
          </a:xfrm>
        </p:spPr>
        <p:txBody>
          <a:bodyPr/>
          <a:lstStyle/>
          <a:p>
            <a:pPr algn="ctr"/>
            <a:r>
              <a:rPr lang="en-ZA" b="1" dirty="0">
                <a:latin typeface="Calibri" panose="020F0502020204030204" pitchFamily="34" charset="0"/>
                <a:ea typeface="Calibri" panose="020F0502020204030204" pitchFamily="34" charset="0"/>
                <a:cs typeface="Calibri" panose="020F0502020204030204" pitchFamily="34" charset="0"/>
              </a:rPr>
              <a:t>Running Biomechanics</a:t>
            </a:r>
          </a:p>
        </p:txBody>
      </p:sp>
      <p:pic>
        <p:nvPicPr>
          <p:cNvPr id="7" name="Picture Placeholder 6">
            <a:extLst>
              <a:ext uri="{FF2B5EF4-FFF2-40B4-BE49-F238E27FC236}">
                <a16:creationId xmlns:a16="http://schemas.microsoft.com/office/drawing/2014/main" id="{6F5C5552-1F91-EB07-3F52-37D700231876}"/>
              </a:ext>
            </a:extLst>
          </p:cNvPr>
          <p:cNvPicPr>
            <a:picLocks noGrp="1" noChangeAspect="1"/>
          </p:cNvPicPr>
          <p:nvPr>
            <p:ph type="pic" idx="1"/>
          </p:nvPr>
        </p:nvPicPr>
        <p:blipFill>
          <a:blip r:embed="rId2"/>
          <a:srcRect l="-1549" t="-9961" r="-321" b="-11189"/>
          <a:stretch>
            <a:fillRect/>
          </a:stretch>
        </p:blipFill>
        <p:spPr>
          <a:xfrm>
            <a:off x="5388352" y="987426"/>
            <a:ext cx="5967036" cy="4711626"/>
          </a:xfrm>
          <a:prstGeom prst="rect">
            <a:avLst/>
          </a:prstGeom>
        </p:spPr>
      </p:pic>
      <p:sp>
        <p:nvSpPr>
          <p:cNvPr id="3" name="Content Placeholder 2">
            <a:extLst>
              <a:ext uri="{FF2B5EF4-FFF2-40B4-BE49-F238E27FC236}">
                <a16:creationId xmlns:a16="http://schemas.microsoft.com/office/drawing/2014/main" id="{BB7D6604-D62F-3400-F703-CE99075C8A35}"/>
              </a:ext>
            </a:extLst>
          </p:cNvPr>
          <p:cNvSpPr>
            <a:spLocks noGrp="1"/>
          </p:cNvSpPr>
          <p:nvPr>
            <p:ph type="body" sz="half" idx="2"/>
          </p:nvPr>
        </p:nvSpPr>
        <p:spPr>
          <a:xfrm>
            <a:off x="839788" y="1765005"/>
            <a:ext cx="4548564" cy="4210493"/>
          </a:xfrm>
        </p:spPr>
        <p:txBody>
          <a:bodyPr>
            <a:normAutofit/>
          </a:bodyPr>
          <a:lstStyle/>
          <a:p>
            <a:pPr marL="285750" indent="-285750">
              <a:buFont typeface="Wingdings" panose="05000000000000000000" pitchFamily="2" charset="2"/>
              <a:buChar char="§"/>
            </a:pPr>
            <a:r>
              <a:rPr lang="en-ZA" sz="1800" dirty="0">
                <a:latin typeface="Calibri" panose="020F0502020204030204" pitchFamily="34" charset="0"/>
                <a:ea typeface="Calibri" panose="020F0502020204030204" pitchFamily="34" charset="0"/>
                <a:cs typeface="Calibri" panose="020F0502020204030204" pitchFamily="34" charset="0"/>
              </a:rPr>
              <a:t>Cyclic movement pattern</a:t>
            </a:r>
          </a:p>
          <a:p>
            <a:pPr marL="285750" indent="-285750">
              <a:buFont typeface="Wingdings" panose="05000000000000000000" pitchFamily="2" charset="2"/>
              <a:buChar char="§"/>
            </a:pPr>
            <a:endParaRPr lang="en-ZA" sz="18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ZA" sz="1800" dirty="0">
                <a:latin typeface="Calibri" panose="020F0502020204030204" pitchFamily="34" charset="0"/>
                <a:ea typeface="Calibri" panose="020F0502020204030204" pitchFamily="34" charset="0"/>
                <a:cs typeface="Calibri" panose="020F0502020204030204" pitchFamily="34" charset="0"/>
              </a:rPr>
              <a:t>Gait comprises of a swing phase and stance phase</a:t>
            </a:r>
          </a:p>
          <a:p>
            <a:pPr marL="285750" indent="-285750">
              <a:buFont typeface="Wingdings" panose="05000000000000000000" pitchFamily="2" charset="2"/>
              <a:buChar char="§"/>
            </a:pPr>
            <a:endParaRPr lang="en-ZA" sz="18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ZA" sz="1800" dirty="0">
                <a:latin typeface="Calibri" panose="020F0502020204030204" pitchFamily="34" charset="0"/>
                <a:ea typeface="Calibri" panose="020F0502020204030204" pitchFamily="34" charset="0"/>
                <a:cs typeface="Calibri" panose="020F0502020204030204" pitchFamily="34" charset="0"/>
              </a:rPr>
              <a:t>Differentiated from walking by flight phase between phases of single support rather than a double support phase</a:t>
            </a:r>
          </a:p>
          <a:p>
            <a:pPr marL="285750" indent="-285750">
              <a:buFont typeface="Wingdings" panose="05000000000000000000" pitchFamily="2" charset="2"/>
              <a:buChar char="§"/>
            </a:pPr>
            <a:endParaRPr lang="en-ZA" sz="18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ZA" sz="1800" dirty="0">
                <a:latin typeface="Calibri" panose="020F0502020204030204" pitchFamily="34" charset="0"/>
                <a:ea typeface="Calibri" panose="020F0502020204030204" pitchFamily="34" charset="0"/>
                <a:cs typeface="Calibri" panose="020F0502020204030204" pitchFamily="34" charset="0"/>
              </a:rPr>
              <a:t>60% of cycle is swing phase </a:t>
            </a:r>
          </a:p>
          <a:p>
            <a:pPr marL="285750" indent="-285750">
              <a:buFont typeface="Wingdings" panose="05000000000000000000" pitchFamily="2" charset="2"/>
              <a:buChar char="§"/>
            </a:pPr>
            <a:endParaRPr lang="en-ZA" sz="18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ZA" sz="1800" dirty="0">
                <a:latin typeface="Calibri" panose="020F0502020204030204" pitchFamily="34" charset="0"/>
                <a:ea typeface="Calibri" panose="020F0502020204030204" pitchFamily="34" charset="0"/>
                <a:cs typeface="Calibri" panose="020F0502020204030204" pitchFamily="34" charset="0"/>
              </a:rPr>
              <a:t>40% of cycle is stance phase</a:t>
            </a:r>
          </a:p>
          <a:p>
            <a:pPr marL="285750" indent="-285750">
              <a:buFont typeface="Wingdings" panose="05000000000000000000" pitchFamily="2" charset="2"/>
              <a:buChar char="§"/>
            </a:pPr>
            <a:endParaRPr lang="en-ZA" sz="18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
            </a:pPr>
            <a:endParaRPr lang="en-ZA"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8849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C3F10E-BA6F-493F-BB07-EF0A68F7F70A}"/>
              </a:ext>
            </a:extLst>
          </p:cNvPr>
          <p:cNvSpPr/>
          <p:nvPr/>
        </p:nvSpPr>
        <p:spPr>
          <a:xfrm>
            <a:off x="4741526" y="526321"/>
            <a:ext cx="2708947" cy="584775"/>
          </a:xfrm>
          <a:prstGeom prst="rect">
            <a:avLst/>
          </a:prstGeom>
        </p:spPr>
        <p:txBody>
          <a:bodyPr wrap="none">
            <a:spAutoFit/>
          </a:bodyPr>
          <a:lstStyle/>
          <a:p>
            <a:r>
              <a:rPr lang="en-ZA" sz="3200" b="1" dirty="0">
                <a:solidFill>
                  <a:srgbClr val="000000"/>
                </a:solidFill>
                <a:latin typeface="Calibri" panose="020F0502020204030204" pitchFamily="34" charset="0"/>
                <a:ea typeface="Calibri" panose="020F0502020204030204" pitchFamily="34" charset="0"/>
                <a:cs typeface="Calibri" panose="020F0502020204030204" pitchFamily="34" charset="0"/>
              </a:rPr>
              <a:t>GAIT ANALYSIS</a:t>
            </a:r>
            <a:endParaRPr lang="en-ZA" sz="3200" dirty="0">
              <a:latin typeface="Calibri" panose="020F0502020204030204" pitchFamily="34" charset="0"/>
              <a:ea typeface="Calibri" panose="020F0502020204030204" pitchFamily="34" charset="0"/>
              <a:cs typeface="Calibri" panose="020F0502020204030204" pitchFamily="34" charset="0"/>
            </a:endParaRPr>
          </a:p>
        </p:txBody>
      </p:sp>
      <p:pic>
        <p:nvPicPr>
          <p:cNvPr id="5124" name="Picture 4">
            <a:extLst>
              <a:ext uri="{FF2B5EF4-FFF2-40B4-BE49-F238E27FC236}">
                <a16:creationId xmlns:a16="http://schemas.microsoft.com/office/drawing/2014/main" id="{E158C93B-593F-4A33-A684-B04A22D3F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763" y="1619272"/>
            <a:ext cx="11060467" cy="361945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499361A-680E-4529-8504-9DC2E51F1461}"/>
              </a:ext>
            </a:extLst>
          </p:cNvPr>
          <p:cNvSpPr/>
          <p:nvPr/>
        </p:nvSpPr>
        <p:spPr>
          <a:xfrm>
            <a:off x="1162642" y="5498462"/>
            <a:ext cx="1518814" cy="369332"/>
          </a:xfrm>
          <a:prstGeom prst="rect">
            <a:avLst/>
          </a:prstGeom>
        </p:spPr>
        <p:txBody>
          <a:bodyPr wrap="none">
            <a:spAutoFit/>
          </a:bodyPr>
          <a:lstStyle/>
          <a:p>
            <a:r>
              <a:rPr lang="en-ZA" b="1" dirty="0">
                <a:solidFill>
                  <a:srgbClr val="000000"/>
                </a:solidFill>
                <a:latin typeface="Calibri" panose="020F0502020204030204" pitchFamily="34" charset="0"/>
              </a:rPr>
              <a:t>Initial Contact</a:t>
            </a:r>
            <a:endParaRPr lang="en-ZA" dirty="0"/>
          </a:p>
        </p:txBody>
      </p:sp>
      <p:sp>
        <p:nvSpPr>
          <p:cNvPr id="4" name="Rectangle 3">
            <a:extLst>
              <a:ext uri="{FF2B5EF4-FFF2-40B4-BE49-F238E27FC236}">
                <a16:creationId xmlns:a16="http://schemas.microsoft.com/office/drawing/2014/main" id="{EE0FE679-F2D3-4828-BB1A-FD5CF65B7B38}"/>
              </a:ext>
            </a:extLst>
          </p:cNvPr>
          <p:cNvSpPr/>
          <p:nvPr/>
        </p:nvSpPr>
        <p:spPr>
          <a:xfrm>
            <a:off x="4029540" y="5498462"/>
            <a:ext cx="1181734" cy="369332"/>
          </a:xfrm>
          <a:prstGeom prst="rect">
            <a:avLst/>
          </a:prstGeom>
        </p:spPr>
        <p:txBody>
          <a:bodyPr wrap="none">
            <a:spAutoFit/>
          </a:bodyPr>
          <a:lstStyle/>
          <a:p>
            <a:r>
              <a:rPr lang="en-ZA" b="1" dirty="0">
                <a:solidFill>
                  <a:srgbClr val="000000"/>
                </a:solidFill>
                <a:latin typeface="Calibri" panose="020F0502020204030204" pitchFamily="34" charset="0"/>
              </a:rPr>
              <a:t>Midstance</a:t>
            </a:r>
            <a:endParaRPr lang="en-ZA" dirty="0"/>
          </a:p>
        </p:txBody>
      </p:sp>
      <p:sp>
        <p:nvSpPr>
          <p:cNvPr id="5" name="Rectangle 4">
            <a:extLst>
              <a:ext uri="{FF2B5EF4-FFF2-40B4-BE49-F238E27FC236}">
                <a16:creationId xmlns:a16="http://schemas.microsoft.com/office/drawing/2014/main" id="{3218F1B3-2721-4B1D-9F95-51E4F771DA41}"/>
              </a:ext>
            </a:extLst>
          </p:cNvPr>
          <p:cNvSpPr/>
          <p:nvPr/>
        </p:nvSpPr>
        <p:spPr>
          <a:xfrm>
            <a:off x="7125376" y="5498462"/>
            <a:ext cx="890885" cy="369332"/>
          </a:xfrm>
          <a:prstGeom prst="rect">
            <a:avLst/>
          </a:prstGeom>
        </p:spPr>
        <p:txBody>
          <a:bodyPr wrap="none">
            <a:spAutoFit/>
          </a:bodyPr>
          <a:lstStyle/>
          <a:p>
            <a:r>
              <a:rPr lang="en-ZA" b="1" dirty="0">
                <a:solidFill>
                  <a:srgbClr val="000000"/>
                </a:solidFill>
                <a:latin typeface="Calibri" panose="020F0502020204030204" pitchFamily="34" charset="0"/>
              </a:rPr>
              <a:t>Toe-Off</a:t>
            </a:r>
            <a:endParaRPr lang="en-ZA" dirty="0"/>
          </a:p>
        </p:txBody>
      </p:sp>
      <p:sp>
        <p:nvSpPr>
          <p:cNvPr id="6" name="Rectangle 5">
            <a:extLst>
              <a:ext uri="{FF2B5EF4-FFF2-40B4-BE49-F238E27FC236}">
                <a16:creationId xmlns:a16="http://schemas.microsoft.com/office/drawing/2014/main" id="{9CE28B37-1974-4144-82E3-D37878FCE089}"/>
              </a:ext>
            </a:extLst>
          </p:cNvPr>
          <p:cNvSpPr/>
          <p:nvPr/>
        </p:nvSpPr>
        <p:spPr>
          <a:xfrm>
            <a:off x="10074943" y="5498462"/>
            <a:ext cx="751616" cy="369332"/>
          </a:xfrm>
          <a:prstGeom prst="rect">
            <a:avLst/>
          </a:prstGeom>
        </p:spPr>
        <p:txBody>
          <a:bodyPr wrap="none">
            <a:spAutoFit/>
          </a:bodyPr>
          <a:lstStyle/>
          <a:p>
            <a:r>
              <a:rPr lang="en-ZA" b="1" dirty="0">
                <a:solidFill>
                  <a:srgbClr val="000000"/>
                </a:solidFill>
                <a:latin typeface="Calibri" panose="020F0502020204030204" pitchFamily="34" charset="0"/>
              </a:rPr>
              <a:t>Swing</a:t>
            </a:r>
            <a:endParaRPr lang="en-ZA" dirty="0"/>
          </a:p>
        </p:txBody>
      </p:sp>
    </p:spTree>
    <p:extLst>
      <p:ext uri="{BB962C8B-B14F-4D97-AF65-F5344CB8AC3E}">
        <p14:creationId xmlns:p14="http://schemas.microsoft.com/office/powerpoint/2010/main" val="2748392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a:extLst>
              <a:ext uri="{FF2B5EF4-FFF2-40B4-BE49-F238E27FC236}">
                <a16:creationId xmlns:a16="http://schemas.microsoft.com/office/drawing/2014/main" id="{C2379ECA-B2D5-E4F5-B0A2-CC1CB32A81CE}"/>
              </a:ext>
            </a:extLst>
          </p:cNvPr>
          <p:cNvPicPr>
            <a:picLocks noGrp="1" noChangeAspect="1"/>
          </p:cNvPicPr>
          <p:nvPr>
            <p:ph sz="half" idx="1"/>
          </p:nvPr>
        </p:nvPicPr>
        <p:blipFill>
          <a:blip r:embed="rId2"/>
          <a:stretch>
            <a:fillRect/>
          </a:stretch>
        </p:blipFill>
        <p:spPr>
          <a:xfrm>
            <a:off x="1233890" y="445718"/>
            <a:ext cx="3227942" cy="5731245"/>
          </a:xfrm>
          <a:prstGeom prst="rect">
            <a:avLst/>
          </a:prstGeom>
        </p:spPr>
      </p:pic>
      <p:sp>
        <p:nvSpPr>
          <p:cNvPr id="15" name="Content Placeholder 14">
            <a:extLst>
              <a:ext uri="{FF2B5EF4-FFF2-40B4-BE49-F238E27FC236}">
                <a16:creationId xmlns:a16="http://schemas.microsoft.com/office/drawing/2014/main" id="{99DE0901-60C2-93E6-DB9A-66DD0A0D8820}"/>
              </a:ext>
            </a:extLst>
          </p:cNvPr>
          <p:cNvSpPr>
            <a:spLocks noGrp="1"/>
          </p:cNvSpPr>
          <p:nvPr>
            <p:ph sz="half" idx="2"/>
          </p:nvPr>
        </p:nvSpPr>
        <p:spPr>
          <a:xfrm>
            <a:off x="6182832" y="1135671"/>
            <a:ext cx="5181600" cy="4351338"/>
          </a:xfrm>
        </p:spPr>
        <p:txBody>
          <a:bodyPr>
            <a:normAutofit/>
          </a:bodyPr>
          <a:lstStyle/>
          <a:p>
            <a:pPr fontAlgn="base">
              <a:buClr>
                <a:schemeClr val="accent1"/>
              </a:buClr>
              <a:buFont typeface="Wingdings" panose="05000000000000000000" pitchFamily="2" charset="2"/>
              <a:buChar char="§"/>
            </a:pPr>
            <a: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t>The foot makes initial contact with the ground, with the body vertical as it decelerates</a:t>
            </a:r>
            <a:b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br>
            <a:endParaRPr lang="en-Z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fontAlgn="base">
              <a:buClr>
                <a:schemeClr val="accent1"/>
              </a:buClr>
              <a:buFont typeface="Wingdings" panose="05000000000000000000" pitchFamily="2" charset="2"/>
              <a:buChar char="§"/>
            </a:pPr>
            <a: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t>Substantial muscle contributions are needed to control the ground reaction force (GRF)</a:t>
            </a:r>
            <a:b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br>
            <a:endParaRPr lang="en-Z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endParaRPr lang="en-ZA"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3251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70E63-BBA3-C5FD-8828-426F0FCBC765}"/>
            </a:ext>
          </a:extLst>
        </p:cNvPr>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110EC495-959C-1A90-0220-B1E72E17B7FA}"/>
              </a:ext>
            </a:extLst>
          </p:cNvPr>
          <p:cNvSpPr>
            <a:spLocks noGrp="1"/>
          </p:cNvSpPr>
          <p:nvPr>
            <p:ph sz="half" idx="2"/>
          </p:nvPr>
        </p:nvSpPr>
        <p:spPr>
          <a:xfrm>
            <a:off x="6096000" y="1253331"/>
            <a:ext cx="5181600" cy="4351338"/>
          </a:xfrm>
        </p:spPr>
        <p:txBody>
          <a:bodyPr>
            <a:normAutofit fontScale="92500"/>
          </a:bodyPr>
          <a:lstStyle/>
          <a:p>
            <a:pPr fontAlgn="base">
              <a:buClr>
                <a:schemeClr val="accent1"/>
              </a:buClr>
              <a:buFont typeface="Wingdings" panose="05000000000000000000" pitchFamily="2" charset="2"/>
              <a:buChar char="§"/>
            </a:pPr>
            <a: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t>The body now transitions from absorbing GRF to releasing recycled GRF energy for propulsion </a:t>
            </a:r>
            <a:b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br>
            <a:endParaRPr lang="en-Z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fontAlgn="base">
              <a:spcAft>
                <a:spcPts val="800"/>
              </a:spcAft>
              <a:buClr>
                <a:schemeClr val="accent1"/>
              </a:buClr>
              <a:buFont typeface="Wingdings" panose="05000000000000000000" pitchFamily="2" charset="2"/>
              <a:buChar char="§"/>
            </a:pPr>
            <a: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t>As the body passes over the top of the supporting leg, it must be dynamically stabilized to cope with maximal loading through the limb</a:t>
            </a:r>
          </a:p>
          <a:p>
            <a:pPr marL="0" indent="0" fontAlgn="base">
              <a:buClr>
                <a:schemeClr val="accent1"/>
              </a:buClr>
              <a:buNone/>
            </a:pPr>
            <a:b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br>
            <a:endParaRPr lang="en-Z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endParaRPr lang="en-ZA" dirty="0">
              <a:latin typeface="Calibri" panose="020F0502020204030204" pitchFamily="34" charset="0"/>
              <a:ea typeface="Calibri" panose="020F0502020204030204" pitchFamily="34" charset="0"/>
              <a:cs typeface="Calibri" panose="020F0502020204030204" pitchFamily="34" charset="0"/>
            </a:endParaRPr>
          </a:p>
        </p:txBody>
      </p:sp>
      <p:pic>
        <p:nvPicPr>
          <p:cNvPr id="5" name="Content Placeholder 4">
            <a:extLst>
              <a:ext uri="{FF2B5EF4-FFF2-40B4-BE49-F238E27FC236}">
                <a16:creationId xmlns:a16="http://schemas.microsoft.com/office/drawing/2014/main" id="{EAC1A328-CF51-E5ED-338E-F6FFBE03143E}"/>
              </a:ext>
            </a:extLst>
          </p:cNvPr>
          <p:cNvPicPr>
            <a:picLocks noGrp="1" noChangeAspect="1"/>
          </p:cNvPicPr>
          <p:nvPr>
            <p:ph sz="half" idx="1"/>
          </p:nvPr>
        </p:nvPicPr>
        <p:blipFill>
          <a:blip r:embed="rId2"/>
          <a:stretch>
            <a:fillRect/>
          </a:stretch>
        </p:blipFill>
        <p:spPr>
          <a:xfrm>
            <a:off x="1630496" y="659735"/>
            <a:ext cx="2969499" cy="5517228"/>
          </a:xfrm>
          <a:prstGeom prst="rect">
            <a:avLst/>
          </a:prstGeom>
        </p:spPr>
      </p:pic>
    </p:spTree>
    <p:extLst>
      <p:ext uri="{BB962C8B-B14F-4D97-AF65-F5344CB8AC3E}">
        <p14:creationId xmlns:p14="http://schemas.microsoft.com/office/powerpoint/2010/main" val="3346333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6FC6F-C390-CA9F-8DCE-3254317A5FEE}"/>
            </a:ext>
          </a:extLst>
        </p:cNvPr>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3F36C327-E698-868E-4FB3-3A600556E167}"/>
              </a:ext>
            </a:extLst>
          </p:cNvPr>
          <p:cNvSpPr>
            <a:spLocks noGrp="1"/>
          </p:cNvSpPr>
          <p:nvPr>
            <p:ph sz="half" idx="2"/>
          </p:nvPr>
        </p:nvSpPr>
        <p:spPr>
          <a:xfrm>
            <a:off x="6172200" y="1253331"/>
            <a:ext cx="5181600" cy="4351338"/>
          </a:xfrm>
        </p:spPr>
        <p:txBody>
          <a:bodyPr>
            <a:normAutofit lnSpcReduction="10000"/>
          </a:bodyPr>
          <a:lstStyle/>
          <a:p>
            <a:pPr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The hip, knee and ankle are in maximal extension to propel the body forwards</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Immediately after toe-off, the hip and knee begin to move into flexion and the ankle starts to dorsiflex, preparing for the swing phase</a:t>
            </a:r>
          </a:p>
          <a:p>
            <a:pPr marL="0" indent="0" fontAlgn="base">
              <a:buClr>
                <a:schemeClr val="accent1"/>
              </a:buClr>
              <a:buNone/>
            </a:pPr>
            <a:b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br>
            <a:endParaRPr lang="en-Z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endParaRPr lang="en-ZA" dirty="0">
              <a:latin typeface="Calibri" panose="020F0502020204030204" pitchFamily="34" charset="0"/>
              <a:ea typeface="Calibri" panose="020F0502020204030204" pitchFamily="34" charset="0"/>
              <a:cs typeface="Calibri" panose="020F0502020204030204" pitchFamily="34" charset="0"/>
            </a:endParaRPr>
          </a:p>
        </p:txBody>
      </p:sp>
      <p:pic>
        <p:nvPicPr>
          <p:cNvPr id="8" name="Content Placeholder 7">
            <a:extLst>
              <a:ext uri="{FF2B5EF4-FFF2-40B4-BE49-F238E27FC236}">
                <a16:creationId xmlns:a16="http://schemas.microsoft.com/office/drawing/2014/main" id="{65B11B8C-80DF-580A-12AA-48CB7CFD81AB}"/>
              </a:ext>
            </a:extLst>
          </p:cNvPr>
          <p:cNvPicPr>
            <a:picLocks noGrp="1" noChangeAspect="1"/>
          </p:cNvPicPr>
          <p:nvPr>
            <p:ph sz="half" idx="1"/>
          </p:nvPr>
        </p:nvPicPr>
        <p:blipFill>
          <a:blip r:embed="rId2"/>
          <a:stretch>
            <a:fillRect/>
          </a:stretch>
        </p:blipFill>
        <p:spPr>
          <a:xfrm>
            <a:off x="1454227" y="656697"/>
            <a:ext cx="3259367" cy="5520266"/>
          </a:xfrm>
          <a:prstGeom prst="rect">
            <a:avLst/>
          </a:prstGeom>
        </p:spPr>
      </p:pic>
    </p:spTree>
    <p:extLst>
      <p:ext uri="{BB962C8B-B14F-4D97-AF65-F5344CB8AC3E}">
        <p14:creationId xmlns:p14="http://schemas.microsoft.com/office/powerpoint/2010/main" val="996832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4EA10-CF8D-0FCA-1ABC-D05AF598FB75}"/>
            </a:ext>
          </a:extLst>
        </p:cNvPr>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979D9756-F807-6F8C-29C7-7BE076BCF157}"/>
              </a:ext>
            </a:extLst>
          </p:cNvPr>
          <p:cNvSpPr>
            <a:spLocks noGrp="1"/>
          </p:cNvSpPr>
          <p:nvPr>
            <p:ph sz="half" idx="2"/>
          </p:nvPr>
        </p:nvSpPr>
        <p:spPr>
          <a:xfrm>
            <a:off x="6096000" y="1309166"/>
            <a:ext cx="5181600" cy="4351338"/>
          </a:xfrm>
        </p:spPr>
        <p:txBody>
          <a:bodyPr>
            <a:normAutofit fontScale="92500" lnSpcReduction="20000"/>
          </a:bodyPr>
          <a:lstStyle/>
          <a:p>
            <a:pPr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Comprises approximately 60 per cent of the running cycle</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This is when the hip flexes rapidly to swing the leg through until it recovers to its starting position, and ready to power another step</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During late swing, the knee begins to extend and prepare again for stance position.</a:t>
            </a:r>
          </a:p>
          <a:p>
            <a:pPr marL="0" indent="0" fontAlgn="base">
              <a:buClr>
                <a:schemeClr val="accent1"/>
              </a:buClr>
              <a:buNone/>
            </a:pPr>
            <a:b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br>
            <a:endParaRPr lang="en-Z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endParaRPr lang="en-ZA" dirty="0">
              <a:latin typeface="Calibri" panose="020F0502020204030204" pitchFamily="34" charset="0"/>
              <a:ea typeface="Calibri" panose="020F0502020204030204" pitchFamily="34" charset="0"/>
              <a:cs typeface="Calibri" panose="020F0502020204030204" pitchFamily="34" charset="0"/>
            </a:endParaRPr>
          </a:p>
        </p:txBody>
      </p:sp>
      <p:pic>
        <p:nvPicPr>
          <p:cNvPr id="6" name="Content Placeholder 5">
            <a:extLst>
              <a:ext uri="{FF2B5EF4-FFF2-40B4-BE49-F238E27FC236}">
                <a16:creationId xmlns:a16="http://schemas.microsoft.com/office/drawing/2014/main" id="{EB0B4FA4-E1DE-2299-DE63-C64E65BE68B3}"/>
              </a:ext>
            </a:extLst>
          </p:cNvPr>
          <p:cNvPicPr>
            <a:picLocks noGrp="1" noChangeAspect="1"/>
          </p:cNvPicPr>
          <p:nvPr>
            <p:ph sz="half" idx="1"/>
          </p:nvPr>
        </p:nvPicPr>
        <p:blipFill>
          <a:blip r:embed="rId2"/>
          <a:stretch>
            <a:fillRect/>
          </a:stretch>
        </p:blipFill>
        <p:spPr>
          <a:xfrm>
            <a:off x="1597447" y="792708"/>
            <a:ext cx="3073488" cy="5384255"/>
          </a:xfrm>
          <a:prstGeom prst="rect">
            <a:avLst/>
          </a:prstGeom>
        </p:spPr>
      </p:pic>
    </p:spTree>
    <p:extLst>
      <p:ext uri="{BB962C8B-B14F-4D97-AF65-F5344CB8AC3E}">
        <p14:creationId xmlns:p14="http://schemas.microsoft.com/office/powerpoint/2010/main" val="2502436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9750E5-018A-406C-6413-21184EA9FE6D}"/>
              </a:ext>
            </a:extLst>
          </p:cNvPr>
          <p:cNvSpPr>
            <a:spLocks noGrp="1"/>
          </p:cNvSpPr>
          <p:nvPr>
            <p:ph type="title"/>
          </p:nvPr>
        </p:nvSpPr>
        <p:spPr/>
        <p:txBody>
          <a:bodyPr>
            <a:normAutofit/>
          </a:bodyPr>
          <a:lstStyle/>
          <a:p>
            <a:r>
              <a:rPr lang="en-ZA" sz="3200" b="1" dirty="0">
                <a:latin typeface="Calibri" panose="020F0502020204030204" pitchFamily="34" charset="0"/>
                <a:ea typeface="Calibri" panose="020F0502020204030204" pitchFamily="34" charset="0"/>
                <a:cs typeface="Calibri" panose="020F0502020204030204" pitchFamily="34" charset="0"/>
              </a:rPr>
              <a:t>Running Speed</a:t>
            </a:r>
          </a:p>
        </p:txBody>
      </p:sp>
      <p:sp>
        <p:nvSpPr>
          <p:cNvPr id="5" name="Content Placeholder 4">
            <a:extLst>
              <a:ext uri="{FF2B5EF4-FFF2-40B4-BE49-F238E27FC236}">
                <a16:creationId xmlns:a16="http://schemas.microsoft.com/office/drawing/2014/main" id="{0B28C295-FE4B-13D9-2DB0-1CD90683D636}"/>
              </a:ext>
            </a:extLst>
          </p:cNvPr>
          <p:cNvSpPr>
            <a:spLocks noGrp="1"/>
          </p:cNvSpPr>
          <p:nvPr>
            <p:ph idx="1"/>
          </p:nvPr>
        </p:nvSpPr>
        <p:spPr/>
        <p:txBody>
          <a:bodyPr>
            <a:normAutofit/>
          </a:bodyPr>
          <a:lstStyle/>
          <a:p>
            <a:pPr>
              <a:buClr>
                <a:schemeClr val="accent1"/>
              </a:buClr>
              <a:buFont typeface="Wingdings" panose="05000000000000000000" pitchFamily="2" charset="2"/>
              <a:buChar char="§"/>
            </a:pPr>
            <a:r>
              <a:rPr lang="en-ZA" sz="2400" dirty="0">
                <a:latin typeface="Calibri" panose="020F0502020204030204" pitchFamily="34" charset="0"/>
                <a:ea typeface="Calibri" panose="020F0502020204030204" pitchFamily="34" charset="0"/>
                <a:cs typeface="Calibri" panose="020F0502020204030204" pitchFamily="34" charset="0"/>
              </a:rPr>
              <a:t>Increased through increasing stride length and/or stride frequency</a:t>
            </a:r>
          </a:p>
          <a:p>
            <a:pPr>
              <a:buClr>
                <a:schemeClr val="accent1"/>
              </a:buClr>
              <a:buFont typeface="Wingdings" panose="05000000000000000000" pitchFamily="2" charset="2"/>
              <a:buChar char="§"/>
            </a:pPr>
            <a:endParaRPr lang="en-ZA" sz="2400" dirty="0">
              <a:latin typeface="Calibri" panose="020F0502020204030204" pitchFamily="34" charset="0"/>
              <a:ea typeface="Calibri" panose="020F0502020204030204" pitchFamily="34" charset="0"/>
              <a:cs typeface="Calibri" panose="020F0502020204030204" pitchFamily="34" charset="0"/>
            </a:endParaRPr>
          </a:p>
          <a:p>
            <a:pPr>
              <a:buClr>
                <a:schemeClr val="accent1"/>
              </a:buClr>
              <a:buFont typeface="Wingdings" panose="05000000000000000000" pitchFamily="2" charset="2"/>
              <a:buChar char="§"/>
            </a:pPr>
            <a:r>
              <a:rPr lang="en-ZA" sz="2400" dirty="0">
                <a:latin typeface="Calibri" panose="020F0502020204030204" pitchFamily="34" charset="0"/>
                <a:ea typeface="Calibri" panose="020F0502020204030204" pitchFamily="34" charset="0"/>
                <a:cs typeface="Calibri" panose="020F0502020204030204" pitchFamily="34" charset="0"/>
              </a:rPr>
              <a:t>Typically stride length is increased first up to approximately 7 m/s then stride frequency increases</a:t>
            </a:r>
          </a:p>
          <a:p>
            <a:pPr>
              <a:buClr>
                <a:schemeClr val="accent1"/>
              </a:buClr>
              <a:buFont typeface="Wingdings" panose="05000000000000000000" pitchFamily="2" charset="2"/>
              <a:buChar char="§"/>
            </a:pPr>
            <a:endParaRPr lang="en-ZA" sz="2400" dirty="0">
              <a:latin typeface="Calibri" panose="020F0502020204030204" pitchFamily="34" charset="0"/>
              <a:ea typeface="Calibri" panose="020F0502020204030204" pitchFamily="34" charset="0"/>
              <a:cs typeface="Calibri" panose="020F0502020204030204" pitchFamily="34" charset="0"/>
            </a:endParaRPr>
          </a:p>
          <a:p>
            <a:pPr>
              <a:buClr>
                <a:schemeClr val="accent1"/>
              </a:buClr>
              <a:buFont typeface="Wingdings" panose="05000000000000000000" pitchFamily="2" charset="2"/>
              <a:buChar char="§"/>
            </a:pPr>
            <a:r>
              <a:rPr lang="en-ZA" sz="2400" dirty="0">
                <a:latin typeface="Calibri" panose="020F0502020204030204" pitchFamily="34" charset="0"/>
                <a:ea typeface="Calibri" panose="020F0502020204030204" pitchFamily="34" charset="0"/>
                <a:cs typeface="Calibri" panose="020F0502020204030204" pitchFamily="34" charset="0"/>
              </a:rPr>
              <a:t>This is related to energy cost of running</a:t>
            </a:r>
          </a:p>
          <a:p>
            <a:pPr>
              <a:buClr>
                <a:schemeClr val="accent1"/>
              </a:buClr>
              <a:buFont typeface="Wingdings" panose="05000000000000000000" pitchFamily="2" charset="2"/>
              <a:buChar char="§"/>
            </a:pPr>
            <a:endParaRPr lang="en-ZA" sz="2400" dirty="0">
              <a:latin typeface="Calibri" panose="020F0502020204030204" pitchFamily="34" charset="0"/>
              <a:ea typeface="Calibri" panose="020F0502020204030204" pitchFamily="34" charset="0"/>
              <a:cs typeface="Calibri" panose="020F0502020204030204" pitchFamily="34" charset="0"/>
            </a:endParaRPr>
          </a:p>
          <a:p>
            <a:pPr>
              <a:buClr>
                <a:schemeClr val="accent1"/>
              </a:buClr>
              <a:buFont typeface="Wingdings" panose="05000000000000000000" pitchFamily="2" charset="2"/>
              <a:buChar char="§"/>
            </a:pPr>
            <a:r>
              <a:rPr lang="en-ZA" sz="2400" dirty="0">
                <a:latin typeface="Calibri" panose="020F0502020204030204" pitchFamily="34" charset="0"/>
                <a:ea typeface="Calibri" panose="020F0502020204030204" pitchFamily="34" charset="0"/>
                <a:cs typeface="Calibri" panose="020F0502020204030204" pitchFamily="34" charset="0"/>
              </a:rPr>
              <a:t>There is a stronger relationship between stride length and factors such as strength and flexibility compared to the relationship between side length and anthropometric measures </a:t>
            </a:r>
          </a:p>
          <a:p>
            <a:pPr>
              <a:buClr>
                <a:schemeClr val="accent1"/>
              </a:buClr>
              <a:buFont typeface="Wingdings" panose="05000000000000000000" pitchFamily="2" charset="2"/>
              <a:buChar char="§"/>
            </a:pPr>
            <a:endParaRPr lang="en-ZA" sz="2400" dirty="0">
              <a:latin typeface="Calibri" panose="020F0502020204030204" pitchFamily="34" charset="0"/>
              <a:ea typeface="Calibri" panose="020F0502020204030204" pitchFamily="34" charset="0"/>
              <a:cs typeface="Calibri" panose="020F0502020204030204" pitchFamily="34" charset="0"/>
            </a:endParaRPr>
          </a:p>
          <a:p>
            <a:pPr>
              <a:buClr>
                <a:schemeClr val="accent1"/>
              </a:buClr>
              <a:buFont typeface="Wingdings" panose="05000000000000000000" pitchFamily="2" charset="2"/>
              <a:buChar char="§"/>
            </a:pPr>
            <a:endParaRPr lang="en-ZA"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7096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05FD2-23EE-8F7B-4271-D1A69668AAB7}"/>
              </a:ext>
            </a:extLst>
          </p:cNvPr>
          <p:cNvSpPr>
            <a:spLocks noGrp="1"/>
          </p:cNvSpPr>
          <p:nvPr>
            <p:ph type="title"/>
          </p:nvPr>
        </p:nvSpPr>
        <p:spPr/>
        <p:txBody>
          <a:bodyPr>
            <a:normAutofit/>
          </a:bodyPr>
          <a:lstStyle/>
          <a:p>
            <a:pPr algn="ctr"/>
            <a:r>
              <a:rPr lang="en-ZA" sz="3200" b="1" dirty="0">
                <a:solidFill>
                  <a:srgbClr val="000000"/>
                </a:solidFill>
                <a:latin typeface="Calibri" panose="020F0502020204030204" pitchFamily="34" charset="0"/>
              </a:rPr>
              <a:t>Forefoot Strike (FFS) vs Rearfoot Strike (RFS)</a:t>
            </a:r>
            <a:endParaRPr lang="en-ZA" sz="3200" b="1" dirty="0"/>
          </a:p>
        </p:txBody>
      </p:sp>
      <p:pic>
        <p:nvPicPr>
          <p:cNvPr id="5" name="Picture 2">
            <a:extLst>
              <a:ext uri="{FF2B5EF4-FFF2-40B4-BE49-F238E27FC236}">
                <a16:creationId xmlns:a16="http://schemas.microsoft.com/office/drawing/2014/main" id="{2E68621E-BC33-3C62-BC12-2FED83794AB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89118" y="1825625"/>
            <a:ext cx="8013763"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940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25CD9-C438-2EAE-C0A4-743A5FDDEC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58741B-8875-3021-B432-2383D4B2D098}"/>
              </a:ext>
            </a:extLst>
          </p:cNvPr>
          <p:cNvSpPr>
            <a:spLocks noGrp="1"/>
          </p:cNvSpPr>
          <p:nvPr>
            <p:ph type="title"/>
          </p:nvPr>
        </p:nvSpPr>
        <p:spPr/>
        <p:txBody>
          <a:bodyPr>
            <a:normAutofit/>
          </a:bodyPr>
          <a:lstStyle/>
          <a:p>
            <a:pPr algn="ctr"/>
            <a:r>
              <a:rPr lang="en-ZA" sz="3200" b="1" dirty="0">
                <a:solidFill>
                  <a:srgbClr val="000000"/>
                </a:solidFill>
                <a:latin typeface="Calibri" panose="020F0502020204030204" pitchFamily="34" charset="0"/>
              </a:rPr>
              <a:t>Forefoot Strike (FFS) vs Rearfoot Strike (RFS)</a:t>
            </a:r>
            <a:endParaRPr lang="en-ZA" sz="3200" b="1" dirty="0"/>
          </a:p>
        </p:txBody>
      </p:sp>
      <p:pic>
        <p:nvPicPr>
          <p:cNvPr id="5" name="Content Placeholder 4">
            <a:extLst>
              <a:ext uri="{FF2B5EF4-FFF2-40B4-BE49-F238E27FC236}">
                <a16:creationId xmlns:a16="http://schemas.microsoft.com/office/drawing/2014/main" id="{5DBCDD1E-6294-CCA4-F8E2-A73CF7C5F3CE}"/>
              </a:ext>
            </a:extLst>
          </p:cNvPr>
          <p:cNvPicPr>
            <a:picLocks noGrp="1" noChangeAspect="1"/>
          </p:cNvPicPr>
          <p:nvPr>
            <p:ph idx="1"/>
          </p:nvPr>
        </p:nvPicPr>
        <p:blipFill>
          <a:blip r:embed="rId2"/>
          <a:stretch>
            <a:fillRect/>
          </a:stretch>
        </p:blipFill>
        <p:spPr>
          <a:xfrm>
            <a:off x="1900864" y="1825625"/>
            <a:ext cx="8390272" cy="4351338"/>
          </a:xfrm>
          <a:prstGeom prst="rect">
            <a:avLst/>
          </a:prstGeom>
        </p:spPr>
      </p:pic>
    </p:spTree>
    <p:extLst>
      <p:ext uri="{BB962C8B-B14F-4D97-AF65-F5344CB8AC3E}">
        <p14:creationId xmlns:p14="http://schemas.microsoft.com/office/powerpoint/2010/main" val="1077347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E6139A3-BF8B-27B6-C214-6EAC56B62AE7}"/>
              </a:ext>
            </a:extLst>
          </p:cNvPr>
          <p:cNvSpPr>
            <a:spLocks noGrp="1"/>
          </p:cNvSpPr>
          <p:nvPr>
            <p:ph type="title"/>
          </p:nvPr>
        </p:nvSpPr>
        <p:spPr>
          <a:xfrm>
            <a:off x="839788" y="457200"/>
            <a:ext cx="6008273" cy="1600200"/>
          </a:xfrm>
        </p:spPr>
        <p:txBody>
          <a:bodyPr>
            <a:normAutofit/>
          </a:bodyPr>
          <a:lstStyle/>
          <a:p>
            <a:r>
              <a:rPr lang="en-ZA" b="1" dirty="0">
                <a:solidFill>
                  <a:srgbClr val="000000"/>
                </a:solidFill>
                <a:latin typeface="Calibri" panose="020F0502020204030204" pitchFamily="34" charset="0"/>
              </a:rPr>
              <a:t>Forefoot Strike (FFS) vs Rearfoot Strike (RFS)</a:t>
            </a:r>
            <a:endParaRPr lang="en-ZA" b="1" dirty="0"/>
          </a:p>
        </p:txBody>
      </p:sp>
      <p:pic>
        <p:nvPicPr>
          <p:cNvPr id="14" name="Picture Placeholder 13">
            <a:extLst>
              <a:ext uri="{FF2B5EF4-FFF2-40B4-BE49-F238E27FC236}">
                <a16:creationId xmlns:a16="http://schemas.microsoft.com/office/drawing/2014/main" id="{AEBB5766-B43F-C493-9D23-648C95745E66}"/>
              </a:ext>
            </a:extLst>
          </p:cNvPr>
          <p:cNvPicPr>
            <a:picLocks noGrp="1" noChangeAspect="1"/>
          </p:cNvPicPr>
          <p:nvPr>
            <p:ph type="pic" idx="1"/>
          </p:nvPr>
        </p:nvPicPr>
        <p:blipFill>
          <a:blip r:embed="rId2"/>
          <a:srcRect l="-28088" t="2230" r="-29982" b="1424"/>
          <a:stretch>
            <a:fillRect/>
          </a:stretch>
        </p:blipFill>
        <p:spPr>
          <a:xfrm>
            <a:off x="7597426" y="992187"/>
            <a:ext cx="3170583" cy="4873625"/>
          </a:xfrm>
          <a:prstGeom prst="rect">
            <a:avLst/>
          </a:prstGeom>
        </p:spPr>
      </p:pic>
      <p:sp>
        <p:nvSpPr>
          <p:cNvPr id="12" name="Text Placeholder 11">
            <a:extLst>
              <a:ext uri="{FF2B5EF4-FFF2-40B4-BE49-F238E27FC236}">
                <a16:creationId xmlns:a16="http://schemas.microsoft.com/office/drawing/2014/main" id="{D252D6D4-6CAD-1C53-0DB0-1B1B0772DCAB}"/>
              </a:ext>
            </a:extLst>
          </p:cNvPr>
          <p:cNvSpPr>
            <a:spLocks noGrp="1"/>
          </p:cNvSpPr>
          <p:nvPr>
            <p:ph type="body" sz="half" idx="2"/>
          </p:nvPr>
        </p:nvSpPr>
        <p:spPr>
          <a:xfrm>
            <a:off x="839788" y="2057400"/>
            <a:ext cx="5481499" cy="3811588"/>
          </a:xfrm>
        </p:spPr>
        <p:txBody>
          <a:bodyPr>
            <a:normAutofit/>
          </a:bodyPr>
          <a:lstStyle/>
          <a:p>
            <a:pPr marL="342900" indent="-342900"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FFS pattern is associated with greater loads on the foot and ankle</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marL="342900" indent="-342900"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RFS pattern is associated with greater demands on the knee</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marL="342900" indent="-342900"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Majority of the differences between RFS and FFS therefore occur in the early part of the stance phase, and are directly related to the way the foot contacts the ground</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marL="342900" indent="-342900"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FFS running is associated with lower vertical load rates compared to RFS</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marL="342900" indent="-342900"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RFS runners in a recent study displayed increased repetitive stress injuries twice as frequently as FFS runners</a:t>
            </a:r>
          </a:p>
          <a:p>
            <a:endParaRPr lang="en-ZA"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3556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F27BB-617D-68F0-E6CC-828157F39861}"/>
              </a:ext>
            </a:extLst>
          </p:cNvPr>
          <p:cNvSpPr>
            <a:spLocks noGrp="1"/>
          </p:cNvSpPr>
          <p:nvPr>
            <p:ph type="title"/>
          </p:nvPr>
        </p:nvSpPr>
        <p:spPr/>
        <p:txBody>
          <a:bodyPr>
            <a:normAutofit/>
          </a:bodyPr>
          <a:lstStyle/>
          <a:p>
            <a:r>
              <a:rPr lang="en-ZA" sz="3600" b="1" dirty="0">
                <a:solidFill>
                  <a:srgbClr val="000000"/>
                </a:solidFill>
                <a:latin typeface="Calibri" panose="020F0502020204030204" pitchFamily="34" charset="0"/>
                <a:ea typeface="Calibri" panose="020F0502020204030204" pitchFamily="34" charset="0"/>
                <a:cs typeface="Calibri" panose="020F0502020204030204" pitchFamily="34" charset="0"/>
              </a:rPr>
              <a:t>Barefoot</a:t>
            </a:r>
            <a:r>
              <a:rPr lang="en-ZA" sz="4800"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ZA" sz="3600" b="1" dirty="0">
                <a:solidFill>
                  <a:srgbClr val="000000"/>
                </a:solidFill>
                <a:latin typeface="Calibri" panose="020F0502020204030204" pitchFamily="34" charset="0"/>
                <a:ea typeface="Calibri" panose="020F0502020204030204" pitchFamily="34" charset="0"/>
                <a:cs typeface="Calibri" panose="020F0502020204030204" pitchFamily="34" charset="0"/>
              </a:rPr>
              <a:t>Running</a:t>
            </a:r>
            <a:endParaRPr lang="en-ZA" sz="36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9B92167-4245-4D03-D854-6A67F6B8770B}"/>
              </a:ext>
            </a:extLst>
          </p:cNvPr>
          <p:cNvSpPr>
            <a:spLocks noGrp="1"/>
          </p:cNvSpPr>
          <p:nvPr>
            <p:ph idx="1"/>
          </p:nvPr>
        </p:nvSpPr>
        <p:spPr/>
        <p:txBody>
          <a:bodyPr>
            <a:normAutofit fontScale="62500" lnSpcReduction="20000"/>
          </a:bodyPr>
          <a:lstStyle/>
          <a:p>
            <a:pPr fontAlgn="base">
              <a:spcAft>
                <a:spcPts val="800"/>
              </a:spcAft>
              <a:buClr>
                <a:schemeClr val="accent1"/>
              </a:buClr>
              <a:buFont typeface="Wingdings" panose="05000000000000000000" pitchFamily="2" charset="2"/>
              <a:buChar char="§"/>
            </a:pPr>
            <a: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t>Humans have been running since the beginning of time</a:t>
            </a:r>
            <a:b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br>
            <a:endParaRPr lang="en-Z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fontAlgn="base">
              <a:buClr>
                <a:schemeClr val="accent1"/>
              </a:buClr>
              <a:buFont typeface="Wingdings" panose="05000000000000000000" pitchFamily="2" charset="2"/>
              <a:buChar char="§"/>
            </a:pPr>
            <a: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t>Relatively slow runners compared to other scavengers, but humans evolved into effective endurance runners</a:t>
            </a:r>
            <a:b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br>
            <a:endParaRPr lang="en-Z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Strike patterns during barefoot running likely represent our most natural form, as cushioned running shoes have only existed for the past 50 years</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Although there is strong evidence to show that run strike patterns in our most natural state can be mimicked in footwear that does not interfere with our natural mechanics, which ultimately reduces injury risk in runners</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fontAlgn="base">
              <a:buClr>
                <a:schemeClr val="accent1"/>
              </a:buClr>
              <a:buFont typeface="Wingdings" panose="05000000000000000000" pitchFamily="2" charset="2"/>
              <a:buChar char="§"/>
            </a:pPr>
            <a:r>
              <a:rPr lang="en-ZA" dirty="0">
                <a:latin typeface="Calibri" panose="020F0502020204030204" pitchFamily="34" charset="0"/>
                <a:ea typeface="Calibri" panose="020F0502020204030204" pitchFamily="34" charset="0"/>
                <a:cs typeface="Calibri" panose="020F0502020204030204" pitchFamily="34" charset="0"/>
              </a:rPr>
              <a:t>Interesting study in India showed that children who live in communities where they are habitually barefoot have significantly higher arches than others from communities where either open toed sandals or closed toe shoes are worn</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fontAlgn="base">
              <a:buClr>
                <a:schemeClr val="accent1"/>
              </a:buClr>
              <a:buFont typeface="Wingdings" panose="05000000000000000000" pitchFamily="2" charset="2"/>
              <a:buChar char="§"/>
            </a:pPr>
            <a: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t>Still up to 79% of modern endurance runners are injured annually</a:t>
            </a:r>
            <a:endParaRPr lang="en-ZA" dirty="0">
              <a:latin typeface="Calibri" panose="020F0502020204030204" pitchFamily="34" charset="0"/>
              <a:ea typeface="Calibri" panose="020F0502020204030204" pitchFamily="34" charset="0"/>
              <a:cs typeface="Calibri" panose="020F0502020204030204" pitchFamily="34" charset="0"/>
            </a:endParaRPr>
          </a:p>
          <a:p>
            <a:pPr fontAlgn="base">
              <a:buClr>
                <a:schemeClr val="accent1"/>
              </a:buClr>
              <a:buFont typeface="Wingdings" panose="05000000000000000000" pitchFamily="2" charset="2"/>
              <a:buChar char="§"/>
            </a:pPr>
            <a:endParaRPr lang="en-Z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buFont typeface="Wingdings" panose="05000000000000000000" pitchFamily="2" charset="2"/>
              <a:buChar char="§"/>
            </a:pPr>
            <a:endParaRPr lang="en-ZA"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8507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EC373-91AA-7118-4EA4-9C2444937C80}"/>
              </a:ext>
            </a:extLst>
          </p:cNvPr>
          <p:cNvSpPr>
            <a:spLocks noGrp="1"/>
          </p:cNvSpPr>
          <p:nvPr>
            <p:ph type="title"/>
          </p:nvPr>
        </p:nvSpPr>
        <p:spPr>
          <a:xfrm>
            <a:off x="839788" y="457200"/>
            <a:ext cx="3932237" cy="1297172"/>
          </a:xfrm>
        </p:spPr>
        <p:txBody>
          <a:bodyPr>
            <a:normAutofit/>
          </a:bodyPr>
          <a:lstStyle/>
          <a:p>
            <a:r>
              <a:rPr lang="en-ZA" b="1" dirty="0">
                <a:latin typeface="Arial" panose="020B0604020202020204" pitchFamily="34" charset="0"/>
                <a:cs typeface="Arial" panose="020B0604020202020204" pitchFamily="34" charset="0"/>
              </a:rPr>
              <a:t>Pronation and Supination</a:t>
            </a:r>
          </a:p>
        </p:txBody>
      </p:sp>
      <p:pic>
        <p:nvPicPr>
          <p:cNvPr id="7" name="Picture Placeholder 6">
            <a:extLst>
              <a:ext uri="{FF2B5EF4-FFF2-40B4-BE49-F238E27FC236}">
                <a16:creationId xmlns:a16="http://schemas.microsoft.com/office/drawing/2014/main" id="{559860C8-4954-C2E7-B409-DB10B832E567}"/>
              </a:ext>
            </a:extLst>
          </p:cNvPr>
          <p:cNvPicPr>
            <a:picLocks noGrp="1" noChangeAspect="1"/>
          </p:cNvPicPr>
          <p:nvPr>
            <p:ph type="pic" idx="1"/>
          </p:nvPr>
        </p:nvPicPr>
        <p:blipFill>
          <a:blip r:embed="rId3"/>
          <a:srcRect l="99" t="-20300" r="-51" b="-20539"/>
          <a:stretch>
            <a:fillRect/>
          </a:stretch>
        </p:blipFill>
        <p:spPr>
          <a:xfrm>
            <a:off x="5630732" y="987426"/>
            <a:ext cx="5724656" cy="4520240"/>
          </a:xfrm>
          <a:prstGeom prst="rect">
            <a:avLst/>
          </a:prstGeom>
        </p:spPr>
      </p:pic>
      <p:sp>
        <p:nvSpPr>
          <p:cNvPr id="3" name="Content Placeholder 2">
            <a:extLst>
              <a:ext uri="{FF2B5EF4-FFF2-40B4-BE49-F238E27FC236}">
                <a16:creationId xmlns:a16="http://schemas.microsoft.com/office/drawing/2014/main" id="{3FA7AE77-85F6-AD65-883C-229A384FAD6E}"/>
              </a:ext>
            </a:extLst>
          </p:cNvPr>
          <p:cNvSpPr>
            <a:spLocks noGrp="1"/>
          </p:cNvSpPr>
          <p:nvPr>
            <p:ph type="body" sz="half" idx="2"/>
          </p:nvPr>
        </p:nvSpPr>
        <p:spPr>
          <a:xfrm>
            <a:off x="836612" y="2052084"/>
            <a:ext cx="4561552" cy="4040188"/>
          </a:xfrm>
        </p:spPr>
        <p:txBody>
          <a:bodyPr>
            <a:noAutofit/>
          </a:bodyPr>
          <a:lstStyle/>
          <a:p>
            <a:pPr marL="285750" indent="-285750">
              <a:buClr>
                <a:schemeClr val="accent1"/>
              </a:buClr>
              <a:buFont typeface="Wingdings" panose="05000000000000000000" pitchFamily="2" charset="2"/>
              <a:buChar char="§"/>
            </a:pPr>
            <a:r>
              <a:rPr lang="en-ZA" sz="2000" dirty="0">
                <a:latin typeface="Calibri" panose="020F0502020204030204" pitchFamily="34" charset="0"/>
                <a:ea typeface="Calibri" panose="020F0502020204030204" pitchFamily="34" charset="0"/>
                <a:cs typeface="Calibri" panose="020F0502020204030204" pitchFamily="34" charset="0"/>
              </a:rPr>
              <a:t>Pronation</a:t>
            </a:r>
          </a:p>
          <a:p>
            <a:pPr lvl="1">
              <a:buClr>
                <a:schemeClr val="accent1"/>
              </a:buClr>
            </a:pPr>
            <a:r>
              <a:rPr lang="en-ZA" sz="2000" dirty="0">
                <a:latin typeface="Calibri" panose="020F0502020204030204" pitchFamily="34" charset="0"/>
                <a:ea typeface="Calibri" panose="020F0502020204030204" pitchFamily="34" charset="0"/>
                <a:cs typeface="Calibri" panose="020F0502020204030204" pitchFamily="34" charset="0"/>
              </a:rPr>
              <a:t>Eversion, dorsiflexion, abduction </a:t>
            </a:r>
          </a:p>
          <a:p>
            <a:pPr lvl="1">
              <a:buClr>
                <a:schemeClr val="accent1"/>
              </a:buClr>
            </a:pPr>
            <a:r>
              <a:rPr lang="en-ZA" sz="2000" dirty="0">
                <a:latin typeface="Calibri" panose="020F0502020204030204" pitchFamily="34" charset="0"/>
                <a:ea typeface="Calibri" panose="020F0502020204030204" pitchFamily="34" charset="0"/>
                <a:cs typeface="Calibri" panose="020F0502020204030204" pitchFamily="34" charset="0"/>
              </a:rPr>
              <a:t>(turned out and up)</a:t>
            </a:r>
          </a:p>
          <a:p>
            <a:pPr marL="285750" indent="-285750">
              <a:buClr>
                <a:schemeClr val="accent1"/>
              </a:buClr>
              <a:buFont typeface="Wingdings" panose="05000000000000000000" pitchFamily="2" charset="2"/>
              <a:buChar char="§"/>
            </a:pPr>
            <a:r>
              <a:rPr lang="en-ZA" sz="2000" dirty="0">
                <a:latin typeface="Calibri" panose="020F0502020204030204" pitchFamily="34" charset="0"/>
                <a:ea typeface="Calibri" panose="020F0502020204030204" pitchFamily="34" charset="0"/>
                <a:cs typeface="Calibri" panose="020F0502020204030204" pitchFamily="34" charset="0"/>
              </a:rPr>
              <a:t>Supination</a:t>
            </a:r>
          </a:p>
          <a:p>
            <a:pPr lvl="1">
              <a:buClr>
                <a:schemeClr val="accent1"/>
              </a:buClr>
            </a:pPr>
            <a:r>
              <a:rPr lang="en-ZA" sz="2000" dirty="0">
                <a:latin typeface="Calibri" panose="020F0502020204030204" pitchFamily="34" charset="0"/>
                <a:ea typeface="Calibri" panose="020F0502020204030204" pitchFamily="34" charset="0"/>
                <a:cs typeface="Calibri" panose="020F0502020204030204" pitchFamily="34" charset="0"/>
              </a:rPr>
              <a:t>Inversion, plantarflexion, adduction </a:t>
            </a:r>
          </a:p>
          <a:p>
            <a:pPr lvl="1">
              <a:buClr>
                <a:schemeClr val="accent1"/>
              </a:buClr>
            </a:pPr>
            <a:r>
              <a:rPr lang="en-ZA" sz="2000" dirty="0">
                <a:latin typeface="Calibri" panose="020F0502020204030204" pitchFamily="34" charset="0"/>
                <a:ea typeface="Calibri" panose="020F0502020204030204" pitchFamily="34" charset="0"/>
                <a:cs typeface="Calibri" panose="020F0502020204030204" pitchFamily="34" charset="0"/>
              </a:rPr>
              <a:t>(turned in and  down)</a:t>
            </a:r>
          </a:p>
          <a:p>
            <a:pPr marL="285750" indent="-285750">
              <a:buClr>
                <a:schemeClr val="accent1"/>
              </a:buClr>
              <a:buFont typeface="Wingdings" panose="05000000000000000000" pitchFamily="2" charset="2"/>
              <a:buChar char="§"/>
            </a:pPr>
            <a:r>
              <a:rPr lang="en-ZA" sz="2000" dirty="0">
                <a:latin typeface="Calibri" panose="020F0502020204030204" pitchFamily="34" charset="0"/>
                <a:ea typeface="Calibri" panose="020F0502020204030204" pitchFamily="34" charset="0"/>
                <a:cs typeface="Calibri" panose="020F0502020204030204" pitchFamily="34" charset="0"/>
              </a:rPr>
              <a:t>Overpronation</a:t>
            </a:r>
          </a:p>
          <a:p>
            <a:pPr lvl="1">
              <a:buClr>
                <a:schemeClr val="accent1"/>
              </a:buClr>
            </a:pPr>
            <a:r>
              <a:rPr lang="en-ZA" sz="2000" dirty="0">
                <a:latin typeface="Calibri" panose="020F0502020204030204" pitchFamily="34" charset="0"/>
                <a:ea typeface="Calibri" panose="020F0502020204030204" pitchFamily="34" charset="0"/>
                <a:cs typeface="Calibri" panose="020F0502020204030204" pitchFamily="34" charset="0"/>
              </a:rPr>
              <a:t>Foot arch flattened excessively</a:t>
            </a:r>
          </a:p>
        </p:txBody>
      </p:sp>
    </p:spTree>
    <p:extLst>
      <p:ext uri="{BB962C8B-B14F-4D97-AF65-F5344CB8AC3E}">
        <p14:creationId xmlns:p14="http://schemas.microsoft.com/office/powerpoint/2010/main" val="3688534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9B3F2-0B7F-3CFE-9987-2ED1FE529B9F}"/>
              </a:ext>
            </a:extLst>
          </p:cNvPr>
          <p:cNvSpPr>
            <a:spLocks noGrp="1"/>
          </p:cNvSpPr>
          <p:nvPr>
            <p:ph type="title"/>
          </p:nvPr>
        </p:nvSpPr>
        <p:spPr/>
        <p:txBody>
          <a:bodyPr/>
          <a:lstStyle/>
          <a:p>
            <a:r>
              <a:rPr lang="en-ZA" b="1" dirty="0">
                <a:latin typeface="Calibri" panose="020F0502020204030204" pitchFamily="34" charset="0"/>
                <a:ea typeface="Calibri" panose="020F0502020204030204" pitchFamily="34" charset="0"/>
                <a:cs typeface="Calibri" panose="020F0502020204030204" pitchFamily="34" charset="0"/>
              </a:rPr>
              <a:t>Why is this important?</a:t>
            </a:r>
          </a:p>
        </p:txBody>
      </p:sp>
      <p:sp>
        <p:nvSpPr>
          <p:cNvPr id="3" name="Text Placeholder 2">
            <a:extLst>
              <a:ext uri="{FF2B5EF4-FFF2-40B4-BE49-F238E27FC236}">
                <a16:creationId xmlns:a16="http://schemas.microsoft.com/office/drawing/2014/main" id="{95DDDD2D-6903-C15D-FA94-98131FEA28D4}"/>
              </a:ext>
            </a:extLst>
          </p:cNvPr>
          <p:cNvSpPr>
            <a:spLocks noGrp="1"/>
          </p:cNvSpPr>
          <p:nvPr>
            <p:ph type="body" idx="1"/>
          </p:nvPr>
        </p:nvSpPr>
        <p:spPr>
          <a:xfrm>
            <a:off x="839788" y="1681163"/>
            <a:ext cx="5157787" cy="530409"/>
          </a:xfrm>
        </p:spPr>
        <p:txBody>
          <a:bodyPr/>
          <a:lstStyle/>
          <a:p>
            <a:r>
              <a:rPr lang="en-ZA" dirty="0">
                <a:latin typeface="Calibri" panose="020F0502020204030204" pitchFamily="34" charset="0"/>
                <a:ea typeface="Calibri" panose="020F0502020204030204" pitchFamily="34" charset="0"/>
                <a:cs typeface="Calibri" panose="020F0502020204030204" pitchFamily="34" charset="0"/>
              </a:rPr>
              <a:t>Windlass Mechanism</a:t>
            </a:r>
          </a:p>
        </p:txBody>
      </p:sp>
      <p:sp>
        <p:nvSpPr>
          <p:cNvPr id="4" name="Content Placeholder 3">
            <a:extLst>
              <a:ext uri="{FF2B5EF4-FFF2-40B4-BE49-F238E27FC236}">
                <a16:creationId xmlns:a16="http://schemas.microsoft.com/office/drawing/2014/main" id="{28B190FA-7CF4-F4A5-1B99-E8137D394EC7}"/>
              </a:ext>
            </a:extLst>
          </p:cNvPr>
          <p:cNvSpPr>
            <a:spLocks noGrp="1"/>
          </p:cNvSpPr>
          <p:nvPr>
            <p:ph sz="half" idx="2"/>
          </p:nvPr>
        </p:nvSpPr>
        <p:spPr>
          <a:xfrm>
            <a:off x="839788" y="2217996"/>
            <a:ext cx="5157787" cy="3684588"/>
          </a:xfrm>
        </p:spPr>
        <p:txBody>
          <a:bodyPr/>
          <a:lstStyle/>
          <a:p>
            <a:pPr marL="0" indent="0" algn="just">
              <a:buNone/>
            </a:pPr>
            <a:r>
              <a:rPr lang="en-ZA" sz="2400" dirty="0">
                <a:latin typeface="Calibri" panose="020F0502020204030204" pitchFamily="34" charset="0"/>
                <a:ea typeface="Calibri" panose="020F0502020204030204" pitchFamily="34" charset="0"/>
                <a:cs typeface="Calibri" panose="020F0502020204030204" pitchFamily="34" charset="0"/>
              </a:rPr>
              <a:t>Toe dorsiflexes causing the plantar fascia to tighten creating the rigid structure need for push off</a:t>
            </a:r>
          </a:p>
          <a:p>
            <a:pPr marL="0" indent="0">
              <a:buNone/>
            </a:pPr>
            <a:endParaRPr lang="en-ZA" sz="20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AAA1C30A-FC13-5809-06D6-5764D6344A63}"/>
              </a:ext>
            </a:extLst>
          </p:cNvPr>
          <p:cNvSpPr>
            <a:spLocks noGrp="1"/>
          </p:cNvSpPr>
          <p:nvPr>
            <p:ph type="body" sz="quarter" idx="3"/>
          </p:nvPr>
        </p:nvSpPr>
        <p:spPr>
          <a:xfrm>
            <a:off x="6172200" y="1681163"/>
            <a:ext cx="5183188" cy="530409"/>
          </a:xfrm>
        </p:spPr>
        <p:txBody>
          <a:bodyPr/>
          <a:lstStyle/>
          <a:p>
            <a:r>
              <a:rPr lang="en-ZA" dirty="0">
                <a:latin typeface="Calibri" panose="020F0502020204030204" pitchFamily="34" charset="0"/>
                <a:ea typeface="Calibri" panose="020F0502020204030204" pitchFamily="34" charset="0"/>
                <a:cs typeface="Calibri" panose="020F0502020204030204" pitchFamily="34" charset="0"/>
              </a:rPr>
              <a:t>Knee Joint Loading</a:t>
            </a:r>
          </a:p>
        </p:txBody>
      </p:sp>
      <p:sp>
        <p:nvSpPr>
          <p:cNvPr id="6" name="Content Placeholder 5">
            <a:extLst>
              <a:ext uri="{FF2B5EF4-FFF2-40B4-BE49-F238E27FC236}">
                <a16:creationId xmlns:a16="http://schemas.microsoft.com/office/drawing/2014/main" id="{AC81E78E-A28C-66B5-CEFC-18DC2254932E}"/>
              </a:ext>
            </a:extLst>
          </p:cNvPr>
          <p:cNvSpPr>
            <a:spLocks noGrp="1"/>
          </p:cNvSpPr>
          <p:nvPr>
            <p:ph sz="quarter" idx="4"/>
          </p:nvPr>
        </p:nvSpPr>
        <p:spPr>
          <a:xfrm>
            <a:off x="6169024" y="2217996"/>
            <a:ext cx="5183188" cy="3684588"/>
          </a:xfrm>
        </p:spPr>
        <p:txBody>
          <a:bodyPr>
            <a:normAutofit/>
          </a:bodyPr>
          <a:lstStyle/>
          <a:p>
            <a:pPr marL="0" indent="0" algn="just">
              <a:buNone/>
            </a:pPr>
            <a:r>
              <a:rPr lang="en-ZA" sz="2400" dirty="0">
                <a:latin typeface="Calibri" panose="020F0502020204030204" pitchFamily="34" charset="0"/>
                <a:ea typeface="Calibri" panose="020F0502020204030204" pitchFamily="34" charset="0"/>
                <a:cs typeface="Calibri" panose="020F0502020204030204" pitchFamily="34" charset="0"/>
              </a:rPr>
              <a:t>Excessive pronation leads to tibial internal rotation misaligning the knee joint and causing pian in the knee</a:t>
            </a:r>
          </a:p>
        </p:txBody>
      </p:sp>
      <p:pic>
        <p:nvPicPr>
          <p:cNvPr id="7" name="Picture 6" descr="Mobile toes are pivotal for full function | Balance &amp; The Windlass Mec | Creepers Socks">
            <a:extLst>
              <a:ext uri="{FF2B5EF4-FFF2-40B4-BE49-F238E27FC236}">
                <a16:creationId xmlns:a16="http://schemas.microsoft.com/office/drawing/2014/main" id="{F93CC3CF-197E-BBA5-1AEE-EF9D929BE982}"/>
              </a:ext>
            </a:extLst>
          </p:cNvPr>
          <p:cNvPicPr>
            <a:picLocks noChangeAspect="1"/>
          </p:cNvPicPr>
          <p:nvPr/>
        </p:nvPicPr>
        <p:blipFill>
          <a:blip r:embed="rId2"/>
          <a:srcRect t="6281" b="17255"/>
          <a:stretch>
            <a:fillRect/>
          </a:stretch>
        </p:blipFill>
        <p:spPr>
          <a:xfrm>
            <a:off x="1010407" y="3527610"/>
            <a:ext cx="4412510" cy="2823092"/>
          </a:xfrm>
          <a:prstGeom prst="rect">
            <a:avLst/>
          </a:prstGeom>
        </p:spPr>
      </p:pic>
      <p:pic>
        <p:nvPicPr>
          <p:cNvPr id="8" name="Picture 7" descr="The Importance of Tibial Rotation in the Squat – fitedu">
            <a:extLst>
              <a:ext uri="{FF2B5EF4-FFF2-40B4-BE49-F238E27FC236}">
                <a16:creationId xmlns:a16="http://schemas.microsoft.com/office/drawing/2014/main" id="{5427F511-38C2-FC51-11EC-F74E7B3E4076}"/>
              </a:ext>
            </a:extLst>
          </p:cNvPr>
          <p:cNvPicPr>
            <a:picLocks noChangeAspect="1"/>
          </p:cNvPicPr>
          <p:nvPr/>
        </p:nvPicPr>
        <p:blipFill>
          <a:blip r:embed="rId3"/>
          <a:srcRect t="1642" b="5082"/>
          <a:stretch>
            <a:fillRect/>
          </a:stretch>
        </p:blipFill>
        <p:spPr>
          <a:xfrm>
            <a:off x="6168194" y="3269844"/>
            <a:ext cx="4529285" cy="3492463"/>
          </a:xfrm>
          <a:prstGeom prst="rect">
            <a:avLst/>
          </a:prstGeom>
        </p:spPr>
      </p:pic>
    </p:spTree>
    <p:extLst>
      <p:ext uri="{BB962C8B-B14F-4D97-AF65-F5344CB8AC3E}">
        <p14:creationId xmlns:p14="http://schemas.microsoft.com/office/powerpoint/2010/main" val="1037267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4FF3E-0C83-3B4E-8600-BC7F6510D44E}"/>
              </a:ext>
            </a:extLst>
          </p:cNvPr>
          <p:cNvSpPr>
            <a:spLocks noGrp="1"/>
          </p:cNvSpPr>
          <p:nvPr>
            <p:ph type="title"/>
          </p:nvPr>
        </p:nvSpPr>
        <p:spPr/>
        <p:txBody>
          <a:bodyPr>
            <a:normAutofit/>
          </a:bodyPr>
          <a:lstStyle/>
          <a:p>
            <a:r>
              <a:rPr lang="en-ZA" sz="3200" b="1" dirty="0">
                <a:latin typeface="Calibri" panose="020F0502020204030204" pitchFamily="34" charset="0"/>
                <a:ea typeface="Calibri" panose="020F0502020204030204" pitchFamily="34" charset="0"/>
                <a:cs typeface="Calibri" panose="020F0502020204030204" pitchFamily="34" charset="0"/>
              </a:rPr>
              <a:t>Important Considerations</a:t>
            </a:r>
          </a:p>
        </p:txBody>
      </p:sp>
      <p:sp>
        <p:nvSpPr>
          <p:cNvPr id="3" name="Content Placeholder 2">
            <a:extLst>
              <a:ext uri="{FF2B5EF4-FFF2-40B4-BE49-F238E27FC236}">
                <a16:creationId xmlns:a16="http://schemas.microsoft.com/office/drawing/2014/main" id="{3B814B7C-57FD-5517-3F2C-E5FCDB3A58C6}"/>
              </a:ext>
            </a:extLst>
          </p:cNvPr>
          <p:cNvSpPr>
            <a:spLocks noGrp="1"/>
          </p:cNvSpPr>
          <p:nvPr>
            <p:ph idx="1"/>
          </p:nvPr>
        </p:nvSpPr>
        <p:spPr/>
        <p:txBody>
          <a:bodyPr>
            <a:normAutofit/>
          </a:bodyPr>
          <a:lstStyle/>
          <a:p>
            <a:pPr>
              <a:buClr>
                <a:schemeClr val="accent1"/>
              </a:buClr>
              <a:buFont typeface="Wingdings" panose="05000000000000000000" pitchFamily="2" charset="2"/>
              <a:buChar char="§"/>
            </a:pPr>
            <a:r>
              <a:rPr lang="en-ZA" sz="2400" dirty="0">
                <a:latin typeface="Calibri" panose="020F0502020204030204" pitchFamily="34" charset="0"/>
                <a:ea typeface="Calibri" panose="020F0502020204030204" pitchFamily="34" charset="0"/>
                <a:cs typeface="Calibri" panose="020F0502020204030204" pitchFamily="34" charset="0"/>
              </a:rPr>
              <a:t>You can’t just change your biomechanics</a:t>
            </a:r>
          </a:p>
          <a:p>
            <a:pPr>
              <a:buClr>
                <a:schemeClr val="accent1"/>
              </a:buClr>
              <a:buFont typeface="Wingdings" panose="05000000000000000000" pitchFamily="2" charset="2"/>
              <a:buChar char="§"/>
            </a:pPr>
            <a:endParaRPr lang="en-ZA" sz="2400" dirty="0">
              <a:latin typeface="Calibri" panose="020F0502020204030204" pitchFamily="34" charset="0"/>
              <a:ea typeface="Calibri" panose="020F0502020204030204" pitchFamily="34" charset="0"/>
              <a:cs typeface="Calibri" panose="020F0502020204030204" pitchFamily="34" charset="0"/>
            </a:endParaRPr>
          </a:p>
          <a:p>
            <a:pPr>
              <a:buClr>
                <a:schemeClr val="accent1"/>
              </a:buClr>
              <a:buFont typeface="Wingdings" panose="05000000000000000000" pitchFamily="2" charset="2"/>
              <a:buChar char="§"/>
            </a:pPr>
            <a:r>
              <a:rPr lang="en-ZA" sz="2400" dirty="0">
                <a:latin typeface="Calibri" panose="020F0502020204030204" pitchFamily="34" charset="0"/>
                <a:ea typeface="Calibri" panose="020F0502020204030204" pitchFamily="34" charset="0"/>
                <a:cs typeface="Calibri" panose="020F0502020204030204" pitchFamily="34" charset="0"/>
              </a:rPr>
              <a:t>Ground reaction forces equal 2-2.5 times our body weight and can reach up to 3 times body weight at higher speeds</a:t>
            </a:r>
          </a:p>
          <a:p>
            <a:pPr>
              <a:buClr>
                <a:schemeClr val="accent1"/>
              </a:buClr>
              <a:buFont typeface="Wingdings" panose="05000000000000000000" pitchFamily="2" charset="2"/>
              <a:buChar char="§"/>
            </a:pPr>
            <a:endParaRPr lang="en-ZA" sz="2400" dirty="0">
              <a:latin typeface="Calibri" panose="020F0502020204030204" pitchFamily="34" charset="0"/>
              <a:ea typeface="Calibri" panose="020F0502020204030204" pitchFamily="34" charset="0"/>
              <a:cs typeface="Calibri" panose="020F0502020204030204" pitchFamily="34" charset="0"/>
            </a:endParaRPr>
          </a:p>
          <a:p>
            <a:pPr>
              <a:buClr>
                <a:schemeClr val="accent1"/>
              </a:buClr>
              <a:buFont typeface="Wingdings" panose="05000000000000000000" pitchFamily="2" charset="2"/>
              <a:buChar char="§"/>
            </a:pPr>
            <a:r>
              <a:rPr lang="en-ZA" sz="2400" dirty="0">
                <a:latin typeface="Calibri" panose="020F0502020204030204" pitchFamily="34" charset="0"/>
                <a:ea typeface="Calibri" panose="020F0502020204030204" pitchFamily="34" charset="0"/>
                <a:cs typeface="Calibri" panose="020F0502020204030204" pitchFamily="34" charset="0"/>
              </a:rPr>
              <a:t>Conditioning is so important to do so the body can cope with the load it needs to carry</a:t>
            </a:r>
          </a:p>
        </p:txBody>
      </p:sp>
    </p:spTree>
    <p:extLst>
      <p:ext uri="{BB962C8B-B14F-4D97-AF65-F5344CB8AC3E}">
        <p14:creationId xmlns:p14="http://schemas.microsoft.com/office/powerpoint/2010/main" val="3636208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394D27-5E31-48EA-A40F-6827564DDA53}"/>
              </a:ext>
            </a:extLst>
          </p:cNvPr>
          <p:cNvSpPr/>
          <p:nvPr/>
        </p:nvSpPr>
        <p:spPr>
          <a:xfrm>
            <a:off x="5179434" y="74648"/>
            <a:ext cx="2849626" cy="584775"/>
          </a:xfrm>
          <a:prstGeom prst="rect">
            <a:avLst/>
          </a:prstGeom>
        </p:spPr>
        <p:txBody>
          <a:bodyPr wrap="none">
            <a:spAutoFit/>
          </a:bodyPr>
          <a:lstStyle/>
          <a:p>
            <a:r>
              <a:rPr lang="en-ZA" sz="3200" b="1" dirty="0">
                <a:solidFill>
                  <a:srgbClr val="000000"/>
                </a:solidFill>
                <a:latin typeface="Calibri" panose="020F0502020204030204" pitchFamily="34" charset="0"/>
              </a:rPr>
              <a:t>CORE STABILITY</a:t>
            </a:r>
            <a:endParaRPr lang="en-ZA" sz="3200" dirty="0"/>
          </a:p>
        </p:txBody>
      </p:sp>
      <p:pic>
        <p:nvPicPr>
          <p:cNvPr id="7172" name="Picture 4">
            <a:extLst>
              <a:ext uri="{FF2B5EF4-FFF2-40B4-BE49-F238E27FC236}">
                <a16:creationId xmlns:a16="http://schemas.microsoft.com/office/drawing/2014/main" id="{04C45356-247B-413C-AC9B-DC78C1EDD6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386" y="879949"/>
            <a:ext cx="9461228" cy="556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943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155940-728F-441C-8D22-77D5C6F66F31}"/>
              </a:ext>
            </a:extLst>
          </p:cNvPr>
          <p:cNvSpPr/>
          <p:nvPr/>
        </p:nvSpPr>
        <p:spPr>
          <a:xfrm>
            <a:off x="4213016" y="330113"/>
            <a:ext cx="4369786" cy="523220"/>
          </a:xfrm>
          <a:prstGeom prst="rect">
            <a:avLst/>
          </a:prstGeom>
        </p:spPr>
        <p:txBody>
          <a:bodyPr wrap="none">
            <a:spAutoFit/>
          </a:bodyPr>
          <a:lstStyle/>
          <a:p>
            <a:r>
              <a:rPr lang="en-ZA" sz="2800" b="1" dirty="0">
                <a:solidFill>
                  <a:srgbClr val="000000"/>
                </a:solidFill>
                <a:latin typeface="Calibri" panose="020F0502020204030204" pitchFamily="34" charset="0"/>
              </a:rPr>
              <a:t>STABILITY – CORE VS TRUNK</a:t>
            </a:r>
            <a:endParaRPr lang="en-ZA" sz="2800" dirty="0"/>
          </a:p>
        </p:txBody>
      </p:sp>
      <p:sp>
        <p:nvSpPr>
          <p:cNvPr id="3" name="Rectangle 2">
            <a:extLst>
              <a:ext uri="{FF2B5EF4-FFF2-40B4-BE49-F238E27FC236}">
                <a16:creationId xmlns:a16="http://schemas.microsoft.com/office/drawing/2014/main" id="{94F2A272-05AE-4D30-93DD-612E5E032912}"/>
              </a:ext>
            </a:extLst>
          </p:cNvPr>
          <p:cNvSpPr/>
          <p:nvPr/>
        </p:nvSpPr>
        <p:spPr>
          <a:xfrm>
            <a:off x="1066800" y="1443841"/>
            <a:ext cx="10058400" cy="3970318"/>
          </a:xfrm>
          <a:prstGeom prst="rect">
            <a:avLst/>
          </a:prstGeom>
        </p:spPr>
        <p:txBody>
          <a:bodyPr wrap="square">
            <a:spAutoFit/>
          </a:bodyPr>
          <a:lstStyle/>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A common trend has seen a shift in referring to “The Core” to the preferred term “the Trunk”</a:t>
            </a:r>
            <a:br>
              <a:rPr lang="en-ZA" dirty="0">
                <a:solidFill>
                  <a:srgbClr val="000000"/>
                </a:solidFill>
                <a:latin typeface="Calibri" panose="020F0502020204030204" pitchFamily="34" charset="0"/>
              </a:rPr>
            </a:br>
            <a:endParaRPr lang="en-ZA" dirty="0">
              <a:solidFill>
                <a:srgbClr val="000000"/>
              </a:solidFill>
              <a:latin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There has also been a move away from separating the core into smaller local and larger global muscles for bearing on core stability for dynamic movement in healthy people.</a:t>
            </a:r>
            <a:br>
              <a:rPr lang="en-ZA" dirty="0">
                <a:solidFill>
                  <a:srgbClr val="000000"/>
                </a:solidFill>
                <a:latin typeface="Calibri" panose="020F0502020204030204" pitchFamily="34" charset="0"/>
              </a:rPr>
            </a:br>
            <a:endParaRPr lang="en-ZA" dirty="0">
              <a:solidFill>
                <a:srgbClr val="000000"/>
              </a:solidFill>
              <a:latin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An interesting recent study of Transversus and Multifidus activation in runners showed that right-handed endurance runners activate their core muscles on the right side significantly more than on their left side, with no such anomaly in left dominant runners</a:t>
            </a:r>
            <a:br>
              <a:rPr lang="en-ZA" dirty="0">
                <a:solidFill>
                  <a:srgbClr val="000000"/>
                </a:solidFill>
                <a:latin typeface="Calibri" panose="020F0502020204030204" pitchFamily="34" charset="0"/>
              </a:rPr>
            </a:br>
            <a:endParaRPr lang="en-ZA" dirty="0">
              <a:solidFill>
                <a:srgbClr val="000000"/>
              </a:solidFill>
              <a:latin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This imbalance was more prevalent in endurance runners, despite no current low back pain.</a:t>
            </a:r>
            <a:br>
              <a:rPr lang="en-ZA" dirty="0">
                <a:solidFill>
                  <a:srgbClr val="000000"/>
                </a:solidFill>
                <a:latin typeface="Calibri" panose="020F0502020204030204" pitchFamily="34" charset="0"/>
              </a:rPr>
            </a:br>
            <a:endParaRPr lang="en-ZA" dirty="0">
              <a:solidFill>
                <a:srgbClr val="000000"/>
              </a:solidFill>
              <a:latin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It is therefore recommended that right-handed endurance runners may benefit from neuromuscular retraining or strengthening of the left-sided core muscles even in the absence of low back pain</a:t>
            </a:r>
            <a:br>
              <a:rPr lang="en-ZA" dirty="0">
                <a:solidFill>
                  <a:srgbClr val="000000"/>
                </a:solidFill>
                <a:latin typeface="Calibri" panose="020F0502020204030204" pitchFamily="34" charset="0"/>
              </a:rPr>
            </a:br>
            <a:endParaRPr lang="en-ZA" dirty="0">
              <a:solidFill>
                <a:srgbClr val="000000"/>
              </a:solidFill>
              <a:latin typeface="Calibri" panose="020F0502020204030204" pitchFamily="34" charset="0"/>
            </a:endParaRPr>
          </a:p>
        </p:txBody>
      </p:sp>
    </p:spTree>
    <p:extLst>
      <p:ext uri="{BB962C8B-B14F-4D97-AF65-F5344CB8AC3E}">
        <p14:creationId xmlns:p14="http://schemas.microsoft.com/office/powerpoint/2010/main" val="821533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155940-728F-441C-8D22-77D5C6F66F31}"/>
              </a:ext>
            </a:extLst>
          </p:cNvPr>
          <p:cNvSpPr/>
          <p:nvPr/>
        </p:nvSpPr>
        <p:spPr>
          <a:xfrm>
            <a:off x="4213016" y="250952"/>
            <a:ext cx="4369786" cy="523220"/>
          </a:xfrm>
          <a:prstGeom prst="rect">
            <a:avLst/>
          </a:prstGeom>
        </p:spPr>
        <p:txBody>
          <a:bodyPr wrap="none">
            <a:spAutoFit/>
          </a:bodyPr>
          <a:lstStyle/>
          <a:p>
            <a:r>
              <a:rPr lang="en-ZA" sz="2800" b="1" dirty="0">
                <a:solidFill>
                  <a:srgbClr val="000000"/>
                </a:solidFill>
                <a:latin typeface="Calibri" panose="020F0502020204030204" pitchFamily="34" charset="0"/>
              </a:rPr>
              <a:t>STABILITY – CORE VS TRUNK</a:t>
            </a:r>
            <a:endParaRPr lang="en-ZA" sz="2800" dirty="0"/>
          </a:p>
        </p:txBody>
      </p:sp>
      <p:sp>
        <p:nvSpPr>
          <p:cNvPr id="3" name="Rectangle 2">
            <a:extLst>
              <a:ext uri="{FF2B5EF4-FFF2-40B4-BE49-F238E27FC236}">
                <a16:creationId xmlns:a16="http://schemas.microsoft.com/office/drawing/2014/main" id="{94F2A272-05AE-4D30-93DD-612E5E032912}"/>
              </a:ext>
            </a:extLst>
          </p:cNvPr>
          <p:cNvSpPr/>
          <p:nvPr/>
        </p:nvSpPr>
        <p:spPr>
          <a:xfrm>
            <a:off x="1066800" y="1720840"/>
            <a:ext cx="10058400" cy="3416320"/>
          </a:xfrm>
          <a:prstGeom prst="rect">
            <a:avLst/>
          </a:prstGeom>
        </p:spPr>
        <p:txBody>
          <a:bodyPr wrap="square">
            <a:spAutoFit/>
          </a:bodyPr>
          <a:lstStyle/>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ea typeface="Calibri" panose="020F0502020204030204" pitchFamily="34" charset="0"/>
                <a:cs typeface="Calibri" panose="020F0502020204030204" pitchFamily="34" charset="0"/>
              </a:rPr>
              <a:t>From a proactive stance, the running style of novice right-handed endurance runners should be assessed and given appropriate preventative exercises.</a:t>
            </a:r>
          </a:p>
          <a:p>
            <a:pPr marL="342900" indent="-342900" fontAlgn="base">
              <a:buClr>
                <a:schemeClr val="accent1"/>
              </a:buClr>
              <a:buFont typeface="Wingdings" panose="05000000000000000000" pitchFamily="2" charset="2"/>
              <a:buChar char="Ø"/>
            </a:pPr>
            <a:endParaRPr lang="en-ZA" dirty="0">
              <a:latin typeface="Calibri" panose="020F0502020204030204" pitchFamily="34" charset="0"/>
              <a:ea typeface="Calibri" panose="020F0502020204030204" pitchFamily="34" charset="0"/>
              <a:cs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latin typeface="Calibri" panose="020F0502020204030204" pitchFamily="34" charset="0"/>
                <a:ea typeface="Calibri" panose="020F0502020204030204" pitchFamily="34" charset="0"/>
                <a:cs typeface="Calibri" panose="020F0502020204030204" pitchFamily="34" charset="0"/>
              </a:rPr>
              <a:t>In most studies trunk muscle strength was measured by the timed isometric test (Prone Bridge), which current thinking believes does not reflect force and velocity of movement in dynamic athletic activity</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latin typeface="Calibri" panose="020F0502020204030204" pitchFamily="34" charset="0"/>
                <a:ea typeface="Calibri" panose="020F0502020204030204" pitchFamily="34" charset="0"/>
                <a:cs typeface="Calibri" panose="020F0502020204030204" pitchFamily="34" charset="0"/>
              </a:rPr>
              <a:t>Recent surface electromyography methodology showed there is evidence that loaded exercises performed in a standing position, e.g. Barbell Squats, are an effective method of overloading the trunk stabilization system in a dynamic manner.</a:t>
            </a:r>
            <a:br>
              <a:rPr lang="en-ZA" dirty="0">
                <a:latin typeface="Calibri" panose="020F0502020204030204" pitchFamily="34" charset="0"/>
                <a:ea typeface="Calibri" panose="020F0502020204030204" pitchFamily="34" charset="0"/>
                <a:cs typeface="Calibri" panose="020F0502020204030204" pitchFamily="34" charset="0"/>
              </a:rPr>
            </a:br>
            <a:endParaRPr lang="en-ZA" dirty="0">
              <a:latin typeface="Calibri" panose="020F0502020204030204" pitchFamily="34" charset="0"/>
              <a:ea typeface="Calibri" panose="020F0502020204030204" pitchFamily="34" charset="0"/>
              <a:cs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latin typeface="Calibri" panose="020F0502020204030204" pitchFamily="34" charset="0"/>
                <a:ea typeface="Calibri" panose="020F0502020204030204" pitchFamily="34" charset="0"/>
                <a:cs typeface="Calibri" panose="020F0502020204030204" pitchFamily="34" charset="0"/>
              </a:rPr>
              <a:t>Correct movement pattern was still identified as the most important exercise selection criteria for development of core stability for dynamic athletic performance.</a:t>
            </a:r>
          </a:p>
        </p:txBody>
      </p:sp>
    </p:spTree>
    <p:extLst>
      <p:ext uri="{BB962C8B-B14F-4D97-AF65-F5344CB8AC3E}">
        <p14:creationId xmlns:p14="http://schemas.microsoft.com/office/powerpoint/2010/main" val="1525603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1E8F92-37DE-4534-AC3C-639CBC769B47}"/>
              </a:ext>
            </a:extLst>
          </p:cNvPr>
          <p:cNvSpPr/>
          <p:nvPr/>
        </p:nvSpPr>
        <p:spPr>
          <a:xfrm>
            <a:off x="3661295" y="127910"/>
            <a:ext cx="4290085" cy="523220"/>
          </a:xfrm>
          <a:prstGeom prst="rect">
            <a:avLst/>
          </a:prstGeom>
        </p:spPr>
        <p:txBody>
          <a:bodyPr wrap="none">
            <a:spAutoFit/>
          </a:bodyPr>
          <a:lstStyle/>
          <a:p>
            <a:r>
              <a:rPr lang="en-ZA" sz="2800" b="1" dirty="0">
                <a:solidFill>
                  <a:srgbClr val="000000"/>
                </a:solidFill>
                <a:latin typeface="Calibri" panose="020F0502020204030204" pitchFamily="34" charset="0"/>
              </a:rPr>
              <a:t>Training the “Kinetic Chain”</a:t>
            </a:r>
            <a:endParaRPr lang="en-ZA" sz="2800" dirty="0"/>
          </a:p>
        </p:txBody>
      </p:sp>
      <p:sp>
        <p:nvSpPr>
          <p:cNvPr id="3" name="Rectangle 2">
            <a:extLst>
              <a:ext uri="{FF2B5EF4-FFF2-40B4-BE49-F238E27FC236}">
                <a16:creationId xmlns:a16="http://schemas.microsoft.com/office/drawing/2014/main" id="{C9986BE8-F2EF-473A-AAFD-B1D88063BFDF}"/>
              </a:ext>
            </a:extLst>
          </p:cNvPr>
          <p:cNvSpPr/>
          <p:nvPr/>
        </p:nvSpPr>
        <p:spPr>
          <a:xfrm>
            <a:off x="1048138" y="1305341"/>
            <a:ext cx="10095723" cy="4247317"/>
          </a:xfrm>
          <a:prstGeom prst="rect">
            <a:avLst/>
          </a:prstGeom>
        </p:spPr>
        <p:txBody>
          <a:bodyPr wrap="square">
            <a:spAutoFit/>
          </a:bodyPr>
          <a:lstStyle/>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Running produces loads of up to 2.5-3 times bodyweight, placing tendons under tension for short periods of time - when your foot is in contact with the ground</a:t>
            </a:r>
            <a:br>
              <a:rPr lang="en-ZA" dirty="0">
                <a:solidFill>
                  <a:srgbClr val="000000"/>
                </a:solidFill>
                <a:latin typeface="Calibri" panose="020F0502020204030204" pitchFamily="34" charset="0"/>
              </a:rPr>
            </a:br>
            <a:endParaRPr lang="en-ZA" dirty="0">
              <a:solidFill>
                <a:srgbClr val="000000"/>
              </a:solidFill>
              <a:latin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Heavy resistance training offers an opportunity to increase tendon stiffness under loads greater than those achieved during running, and for longer periods, thereby improving running performance.</a:t>
            </a:r>
            <a:br>
              <a:rPr lang="en-ZA" dirty="0">
                <a:solidFill>
                  <a:srgbClr val="000000"/>
                </a:solidFill>
                <a:latin typeface="Calibri" panose="020F0502020204030204" pitchFamily="34" charset="0"/>
              </a:rPr>
            </a:br>
            <a:endParaRPr lang="en-ZA" dirty="0">
              <a:solidFill>
                <a:srgbClr val="000000"/>
              </a:solidFill>
              <a:latin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Novices with no current injuries commencing run strengthening programmes should ideally choose 3–5 exercises that target the hip, thigh, and calf muscles</a:t>
            </a:r>
            <a:br>
              <a:rPr lang="en-ZA" dirty="0">
                <a:solidFill>
                  <a:srgbClr val="000000"/>
                </a:solidFill>
                <a:latin typeface="Calibri" panose="020F0502020204030204" pitchFamily="34" charset="0"/>
              </a:rPr>
            </a:br>
            <a:endParaRPr lang="en-ZA" dirty="0">
              <a:solidFill>
                <a:srgbClr val="000000"/>
              </a:solidFill>
              <a:latin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A minimum of 2 sessions per week for at least 6 weeks is recommended in order to see strength gains</a:t>
            </a:r>
            <a:br>
              <a:rPr lang="en-ZA" dirty="0">
                <a:solidFill>
                  <a:srgbClr val="000000"/>
                </a:solidFill>
                <a:latin typeface="Calibri" panose="020F0502020204030204" pitchFamily="34" charset="0"/>
              </a:rPr>
            </a:br>
            <a:endParaRPr lang="en-ZA" dirty="0">
              <a:solidFill>
                <a:srgbClr val="000000"/>
              </a:solidFill>
              <a:latin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The number of reps and sets should be performed on each side of the body (alternating sides between sets), ensuring there is enough resistance for muscles to feel fatigued by the end of each set</a:t>
            </a:r>
            <a:br>
              <a:rPr lang="en-ZA" dirty="0">
                <a:solidFill>
                  <a:srgbClr val="000000"/>
                </a:solidFill>
                <a:latin typeface="Calibri" panose="020F0502020204030204" pitchFamily="34" charset="0"/>
              </a:rPr>
            </a:br>
            <a:endParaRPr lang="en-ZA" dirty="0">
              <a:solidFill>
                <a:srgbClr val="000000"/>
              </a:solidFill>
              <a:latin typeface="Calibri" panose="020F0502020204030204" pitchFamily="34" charset="0"/>
            </a:endParaRPr>
          </a:p>
          <a:p>
            <a:pPr marL="342900" indent="-342900" fontAlgn="base">
              <a:buClr>
                <a:schemeClr val="accent1"/>
              </a:buClr>
              <a:buFont typeface="Wingdings" panose="05000000000000000000" pitchFamily="2" charset="2"/>
              <a:buChar char="Ø"/>
            </a:pPr>
            <a:r>
              <a:rPr lang="en-ZA" dirty="0">
                <a:solidFill>
                  <a:srgbClr val="000000"/>
                </a:solidFill>
                <a:latin typeface="Calibri" panose="020F0502020204030204" pitchFamily="34" charset="0"/>
              </a:rPr>
              <a:t>When at the point of lifting heavier weights, give 2–3 minutes recovery time between sets. </a:t>
            </a:r>
          </a:p>
        </p:txBody>
      </p:sp>
    </p:spTree>
    <p:extLst>
      <p:ext uri="{BB962C8B-B14F-4D97-AF65-F5344CB8AC3E}">
        <p14:creationId xmlns:p14="http://schemas.microsoft.com/office/powerpoint/2010/main" val="1659792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578D45-025C-4251-A98B-75E0773F54F3}"/>
              </a:ext>
            </a:extLst>
          </p:cNvPr>
          <p:cNvSpPr/>
          <p:nvPr/>
        </p:nvSpPr>
        <p:spPr>
          <a:xfrm>
            <a:off x="4915612" y="253305"/>
            <a:ext cx="2794676" cy="461665"/>
          </a:xfrm>
          <a:prstGeom prst="rect">
            <a:avLst/>
          </a:prstGeom>
        </p:spPr>
        <p:txBody>
          <a:bodyPr wrap="none">
            <a:spAutoFit/>
          </a:bodyPr>
          <a:lstStyle/>
          <a:p>
            <a:r>
              <a:rPr lang="en-ZA" sz="2400" b="1" dirty="0">
                <a:solidFill>
                  <a:srgbClr val="000000"/>
                </a:solidFill>
                <a:latin typeface="Calibri" panose="020F0502020204030204" pitchFamily="34" charset="0"/>
              </a:rPr>
              <a:t>Single Leg Ball Squat</a:t>
            </a:r>
            <a:endParaRPr lang="en-ZA" sz="2400" dirty="0"/>
          </a:p>
        </p:txBody>
      </p:sp>
      <p:pic>
        <p:nvPicPr>
          <p:cNvPr id="8194" name="Picture 2">
            <a:extLst>
              <a:ext uri="{FF2B5EF4-FFF2-40B4-BE49-F238E27FC236}">
                <a16:creationId xmlns:a16="http://schemas.microsoft.com/office/drawing/2014/main" id="{CED78FAB-F33F-4F98-9278-8ADBBFE99C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956" y="710747"/>
            <a:ext cx="5254586" cy="6057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059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01091ABD-BB14-4019-8451-DCAE0CC00C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4142" y="49833"/>
            <a:ext cx="5560142" cy="576790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AF76888-B448-4F18-943C-18A668B92204}"/>
              </a:ext>
            </a:extLst>
          </p:cNvPr>
          <p:cNvSpPr/>
          <p:nvPr/>
        </p:nvSpPr>
        <p:spPr>
          <a:xfrm>
            <a:off x="4836937" y="6018926"/>
            <a:ext cx="3301225" cy="461665"/>
          </a:xfrm>
          <a:prstGeom prst="rect">
            <a:avLst/>
          </a:prstGeom>
        </p:spPr>
        <p:txBody>
          <a:bodyPr wrap="none">
            <a:spAutoFit/>
          </a:bodyPr>
          <a:lstStyle/>
          <a:p>
            <a:r>
              <a:rPr lang="en-ZA" sz="2400" b="1" dirty="0">
                <a:solidFill>
                  <a:srgbClr val="000000"/>
                </a:solidFill>
                <a:latin typeface="Calibri" panose="020F0502020204030204" pitchFamily="34" charset="0"/>
              </a:rPr>
              <a:t>Barbell Deep Back Squat</a:t>
            </a:r>
            <a:endParaRPr lang="en-ZA" sz="2400" dirty="0"/>
          </a:p>
        </p:txBody>
      </p:sp>
    </p:spTree>
    <p:extLst>
      <p:ext uri="{BB962C8B-B14F-4D97-AF65-F5344CB8AC3E}">
        <p14:creationId xmlns:p14="http://schemas.microsoft.com/office/powerpoint/2010/main" val="1715667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A0B84127-C5CD-4C48-9D69-1A2A3C2864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7226" y="0"/>
            <a:ext cx="7399001" cy="56730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657668B-12B0-408D-A53A-C28AE16A64DC}"/>
              </a:ext>
            </a:extLst>
          </p:cNvPr>
          <p:cNvSpPr/>
          <p:nvPr/>
        </p:nvSpPr>
        <p:spPr>
          <a:xfrm>
            <a:off x="4739154" y="5984037"/>
            <a:ext cx="3564117" cy="461665"/>
          </a:xfrm>
          <a:prstGeom prst="rect">
            <a:avLst/>
          </a:prstGeom>
        </p:spPr>
        <p:txBody>
          <a:bodyPr wrap="none">
            <a:spAutoFit/>
          </a:bodyPr>
          <a:lstStyle/>
          <a:p>
            <a:r>
              <a:rPr lang="en-ZA" sz="2400" b="1" dirty="0">
                <a:solidFill>
                  <a:srgbClr val="000000"/>
                </a:solidFill>
                <a:latin typeface="Calibri" panose="020F0502020204030204" pitchFamily="34" charset="0"/>
              </a:rPr>
              <a:t>Dumbbell Single Leg Squat</a:t>
            </a:r>
            <a:endParaRPr lang="en-ZA" sz="2400" dirty="0"/>
          </a:p>
        </p:txBody>
      </p:sp>
    </p:spTree>
    <p:extLst>
      <p:ext uri="{BB962C8B-B14F-4D97-AF65-F5344CB8AC3E}">
        <p14:creationId xmlns:p14="http://schemas.microsoft.com/office/powerpoint/2010/main" val="3313627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4439F7A3-2E76-4D9B-BCDE-7D6169013E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6493" y="895739"/>
            <a:ext cx="9259013" cy="463731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076F20A-22DA-407E-954C-159592DC8559}"/>
              </a:ext>
            </a:extLst>
          </p:cNvPr>
          <p:cNvSpPr/>
          <p:nvPr/>
        </p:nvSpPr>
        <p:spPr>
          <a:xfrm>
            <a:off x="4802952" y="5962261"/>
            <a:ext cx="3393942" cy="461665"/>
          </a:xfrm>
          <a:prstGeom prst="rect">
            <a:avLst/>
          </a:prstGeom>
        </p:spPr>
        <p:txBody>
          <a:bodyPr wrap="none">
            <a:spAutoFit/>
          </a:bodyPr>
          <a:lstStyle/>
          <a:p>
            <a:r>
              <a:rPr lang="en-ZA" sz="2400" b="1" dirty="0">
                <a:solidFill>
                  <a:srgbClr val="000000"/>
                </a:solidFill>
                <a:latin typeface="Calibri" panose="020F0502020204030204" pitchFamily="34" charset="0"/>
              </a:rPr>
              <a:t>Swiss Ball Hamstring Curl</a:t>
            </a:r>
            <a:endParaRPr lang="en-ZA" sz="2400" dirty="0"/>
          </a:p>
        </p:txBody>
      </p:sp>
    </p:spTree>
    <p:extLst>
      <p:ext uri="{BB962C8B-B14F-4D97-AF65-F5344CB8AC3E}">
        <p14:creationId xmlns:p14="http://schemas.microsoft.com/office/powerpoint/2010/main" val="1548805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DC0DC988-117E-4CC3-AB23-A5E7AA9289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6594" y="106733"/>
            <a:ext cx="4586748" cy="604285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FD59AE6-7C72-4A6F-840D-40109A476E08}"/>
              </a:ext>
            </a:extLst>
          </p:cNvPr>
          <p:cNvSpPr/>
          <p:nvPr/>
        </p:nvSpPr>
        <p:spPr>
          <a:xfrm>
            <a:off x="4386076" y="5964926"/>
            <a:ext cx="4503028" cy="461665"/>
          </a:xfrm>
          <a:prstGeom prst="rect">
            <a:avLst/>
          </a:prstGeom>
        </p:spPr>
        <p:txBody>
          <a:bodyPr wrap="none">
            <a:spAutoFit/>
          </a:bodyPr>
          <a:lstStyle/>
          <a:p>
            <a:r>
              <a:rPr lang="en-ZA" sz="2400" b="1" dirty="0">
                <a:solidFill>
                  <a:srgbClr val="000000"/>
                </a:solidFill>
                <a:latin typeface="Calibri" panose="020F0502020204030204" pitchFamily="34" charset="0"/>
              </a:rPr>
              <a:t>Band Lateral Shuffle “Crab Walks”</a:t>
            </a:r>
            <a:endParaRPr lang="en-ZA" sz="2400" dirty="0"/>
          </a:p>
        </p:txBody>
      </p:sp>
    </p:spTree>
    <p:extLst>
      <p:ext uri="{BB962C8B-B14F-4D97-AF65-F5344CB8AC3E}">
        <p14:creationId xmlns:p14="http://schemas.microsoft.com/office/powerpoint/2010/main" val="4204958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a:extLst>
              <a:ext uri="{FF2B5EF4-FFF2-40B4-BE49-F238E27FC236}">
                <a16:creationId xmlns:a16="http://schemas.microsoft.com/office/drawing/2014/main" id="{FC9CD8F4-86DF-4EF2-A1B8-34FCB18E18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9914" y="176981"/>
            <a:ext cx="4706998" cy="583417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F14EB01-7B9E-4471-A445-3FED3B609F85}"/>
              </a:ext>
            </a:extLst>
          </p:cNvPr>
          <p:cNvSpPr/>
          <p:nvPr/>
        </p:nvSpPr>
        <p:spPr>
          <a:xfrm>
            <a:off x="4288774" y="6011153"/>
            <a:ext cx="4767844" cy="461665"/>
          </a:xfrm>
          <a:prstGeom prst="rect">
            <a:avLst/>
          </a:prstGeom>
        </p:spPr>
        <p:txBody>
          <a:bodyPr wrap="none">
            <a:spAutoFit/>
          </a:bodyPr>
          <a:lstStyle/>
          <a:p>
            <a:r>
              <a:rPr lang="en-ZA" sz="2400" b="1" dirty="0">
                <a:solidFill>
                  <a:srgbClr val="000000"/>
                </a:solidFill>
                <a:latin typeface="Calibri" panose="020F0502020204030204" pitchFamily="34" charset="0"/>
              </a:rPr>
              <a:t>Band/Cable Standing Hip Adduction</a:t>
            </a:r>
            <a:endParaRPr lang="en-ZA" sz="2400" dirty="0"/>
          </a:p>
        </p:txBody>
      </p:sp>
    </p:spTree>
    <p:extLst>
      <p:ext uri="{BB962C8B-B14F-4D97-AF65-F5344CB8AC3E}">
        <p14:creationId xmlns:p14="http://schemas.microsoft.com/office/powerpoint/2010/main" val="37987074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67179F66-AB56-47CD-A6A3-9A21FFCE43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3048" y="117987"/>
            <a:ext cx="2425893" cy="548971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B4AFEFA-C6BE-4024-8CF0-93837E8F974D}"/>
              </a:ext>
            </a:extLst>
          </p:cNvPr>
          <p:cNvSpPr/>
          <p:nvPr/>
        </p:nvSpPr>
        <p:spPr>
          <a:xfrm>
            <a:off x="4556377" y="5978203"/>
            <a:ext cx="4055662" cy="461665"/>
          </a:xfrm>
          <a:prstGeom prst="rect">
            <a:avLst/>
          </a:prstGeom>
        </p:spPr>
        <p:txBody>
          <a:bodyPr wrap="none">
            <a:spAutoFit/>
          </a:bodyPr>
          <a:lstStyle/>
          <a:p>
            <a:r>
              <a:rPr lang="en-ZA" sz="2400" b="1" dirty="0">
                <a:solidFill>
                  <a:srgbClr val="000000"/>
                </a:solidFill>
                <a:latin typeface="Calibri" panose="020F0502020204030204" pitchFamily="34" charset="0"/>
              </a:rPr>
              <a:t>Weighted Eccentric Calf Raises</a:t>
            </a:r>
            <a:endParaRPr lang="en-ZA" sz="2400" dirty="0"/>
          </a:p>
        </p:txBody>
      </p:sp>
    </p:spTree>
    <p:extLst>
      <p:ext uri="{BB962C8B-B14F-4D97-AF65-F5344CB8AC3E}">
        <p14:creationId xmlns:p14="http://schemas.microsoft.com/office/powerpoint/2010/main" val="2449692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0ADE199B-0C5A-401F-A9A2-F7DD038D4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61327" y="0"/>
            <a:ext cx="4866968" cy="580162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4B917125-FC93-4E5C-BCCE-FA528EC82B7D}"/>
              </a:ext>
            </a:extLst>
          </p:cNvPr>
          <p:cNvSpPr/>
          <p:nvPr/>
        </p:nvSpPr>
        <p:spPr>
          <a:xfrm>
            <a:off x="3661327" y="6015526"/>
            <a:ext cx="6449907" cy="461665"/>
          </a:xfrm>
          <a:prstGeom prst="rect">
            <a:avLst/>
          </a:prstGeom>
        </p:spPr>
        <p:txBody>
          <a:bodyPr wrap="none">
            <a:spAutoFit/>
          </a:bodyPr>
          <a:lstStyle/>
          <a:p>
            <a:r>
              <a:rPr lang="en-ZA" sz="2400" b="1" dirty="0">
                <a:solidFill>
                  <a:srgbClr val="000000"/>
                </a:solidFill>
                <a:latin typeface="Calibri" panose="020F0502020204030204" pitchFamily="34" charset="0"/>
              </a:rPr>
              <a:t>Band Eversion and Inversion Ankle Strengthening</a:t>
            </a:r>
            <a:endParaRPr lang="en-ZA" sz="2400" dirty="0"/>
          </a:p>
        </p:txBody>
      </p:sp>
    </p:spTree>
    <p:extLst>
      <p:ext uri="{BB962C8B-B14F-4D97-AF65-F5344CB8AC3E}">
        <p14:creationId xmlns:p14="http://schemas.microsoft.com/office/powerpoint/2010/main" val="1021546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5D4DC-1D3F-402D-8F50-05C8645C16B4}"/>
              </a:ext>
            </a:extLst>
          </p:cNvPr>
          <p:cNvSpPr/>
          <p:nvPr/>
        </p:nvSpPr>
        <p:spPr>
          <a:xfrm>
            <a:off x="5436107" y="132735"/>
            <a:ext cx="1319785" cy="461665"/>
          </a:xfrm>
          <a:prstGeom prst="rect">
            <a:avLst/>
          </a:prstGeom>
        </p:spPr>
        <p:txBody>
          <a:bodyPr wrap="none">
            <a:spAutoFit/>
          </a:bodyPr>
          <a:lstStyle/>
          <a:p>
            <a:r>
              <a:rPr lang="en-ZA" sz="2400" b="1" dirty="0">
                <a:solidFill>
                  <a:srgbClr val="000000"/>
                </a:solidFill>
                <a:latin typeface="Calibri" panose="020F0502020204030204" pitchFamily="34" charset="0"/>
              </a:rPr>
              <a:t>INJURIES</a:t>
            </a:r>
            <a:endParaRPr lang="en-ZA" sz="2400" dirty="0"/>
          </a:p>
        </p:txBody>
      </p:sp>
      <p:pic>
        <p:nvPicPr>
          <p:cNvPr id="9220" name="Picture 4">
            <a:extLst>
              <a:ext uri="{FF2B5EF4-FFF2-40B4-BE49-F238E27FC236}">
                <a16:creationId xmlns:a16="http://schemas.microsoft.com/office/drawing/2014/main" id="{96B84AFA-0FEA-4656-9272-C15443BABD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8942" y="594400"/>
            <a:ext cx="5266323" cy="626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752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70F54C1-92DA-7768-3BE2-AF27D6423983}"/>
              </a:ext>
            </a:extLst>
          </p:cNvPr>
          <p:cNvGraphicFramePr>
            <a:graphicFrameLocks noGrp="1"/>
          </p:cNvGraphicFramePr>
          <p:nvPr/>
        </p:nvGraphicFramePr>
        <p:xfrm>
          <a:off x="1140690" y="995081"/>
          <a:ext cx="9910620" cy="4988859"/>
        </p:xfrm>
        <a:graphic>
          <a:graphicData uri="http://schemas.openxmlformats.org/drawingml/2006/table">
            <a:tbl>
              <a:tblPr firstRow="1" bandRow="1">
                <a:tableStyleId>{5C22544A-7EE6-4342-B048-85BDC9FD1C3A}</a:tableStyleId>
              </a:tblPr>
              <a:tblGrid>
                <a:gridCol w="2477655">
                  <a:extLst>
                    <a:ext uri="{9D8B030D-6E8A-4147-A177-3AD203B41FA5}">
                      <a16:colId xmlns:a16="http://schemas.microsoft.com/office/drawing/2014/main" val="3433040804"/>
                    </a:ext>
                  </a:extLst>
                </a:gridCol>
                <a:gridCol w="2477655">
                  <a:extLst>
                    <a:ext uri="{9D8B030D-6E8A-4147-A177-3AD203B41FA5}">
                      <a16:colId xmlns:a16="http://schemas.microsoft.com/office/drawing/2014/main" val="2724089027"/>
                    </a:ext>
                  </a:extLst>
                </a:gridCol>
                <a:gridCol w="2477655">
                  <a:extLst>
                    <a:ext uri="{9D8B030D-6E8A-4147-A177-3AD203B41FA5}">
                      <a16:colId xmlns:a16="http://schemas.microsoft.com/office/drawing/2014/main" val="1901305386"/>
                    </a:ext>
                  </a:extLst>
                </a:gridCol>
                <a:gridCol w="2477655">
                  <a:extLst>
                    <a:ext uri="{9D8B030D-6E8A-4147-A177-3AD203B41FA5}">
                      <a16:colId xmlns:a16="http://schemas.microsoft.com/office/drawing/2014/main" val="3306138303"/>
                    </a:ext>
                  </a:extLst>
                </a:gridCol>
              </a:tblGrid>
              <a:tr h="1056368">
                <a:tc>
                  <a:txBody>
                    <a:bodyPr/>
                    <a:lstStyle/>
                    <a:p>
                      <a:pPr algn="ctr"/>
                      <a:r>
                        <a:rPr lang="en-US" dirty="0"/>
                        <a:t>Phase 1:</a:t>
                      </a:r>
                    </a:p>
                    <a:p>
                      <a:pPr algn="ctr"/>
                      <a:r>
                        <a:rPr lang="en-US" dirty="0"/>
                        <a:t>Restore baseline function</a:t>
                      </a:r>
                      <a:endParaRPr lang="en-ZA" dirty="0"/>
                    </a:p>
                  </a:txBody>
                  <a:tcPr/>
                </a:tc>
                <a:tc>
                  <a:txBody>
                    <a:bodyPr/>
                    <a:lstStyle/>
                    <a:p>
                      <a:pPr algn="ctr"/>
                      <a:r>
                        <a:rPr lang="en-US" dirty="0"/>
                        <a:t>P</a:t>
                      </a:r>
                      <a:r>
                        <a:rPr lang="en-ZA" dirty="0" err="1"/>
                        <a:t>hase</a:t>
                      </a:r>
                      <a:r>
                        <a:rPr lang="en-ZA" dirty="0"/>
                        <a:t> 2:</a:t>
                      </a:r>
                    </a:p>
                    <a:p>
                      <a:pPr algn="ctr"/>
                      <a:r>
                        <a:rPr lang="en-ZA" dirty="0"/>
                        <a:t>Rebuild  strength and capacity</a:t>
                      </a:r>
                      <a:endParaRPr lang="en-US" dirty="0"/>
                    </a:p>
                  </a:txBody>
                  <a:tcPr/>
                </a:tc>
                <a:tc>
                  <a:txBody>
                    <a:bodyPr/>
                    <a:lstStyle/>
                    <a:p>
                      <a:pPr algn="ctr"/>
                      <a:r>
                        <a:rPr lang="en-US" dirty="0"/>
                        <a:t>Phase 3:</a:t>
                      </a:r>
                    </a:p>
                    <a:p>
                      <a:pPr algn="ctr"/>
                      <a:r>
                        <a:rPr lang="en-US" dirty="0"/>
                        <a:t>Return to running</a:t>
                      </a:r>
                      <a:endParaRPr lang="en-ZA" dirty="0"/>
                    </a:p>
                  </a:txBody>
                  <a:tcPr/>
                </a:tc>
                <a:tc>
                  <a:txBody>
                    <a:bodyPr/>
                    <a:lstStyle/>
                    <a:p>
                      <a:pPr algn="ctr"/>
                      <a:r>
                        <a:rPr lang="en-US" dirty="0"/>
                        <a:t>Phase 4:</a:t>
                      </a:r>
                    </a:p>
                    <a:p>
                      <a:pPr algn="ctr"/>
                      <a:r>
                        <a:rPr lang="en-US" dirty="0"/>
                        <a:t>Comrades-specific conditioning</a:t>
                      </a:r>
                      <a:endParaRPr lang="en-ZA" dirty="0"/>
                    </a:p>
                  </a:txBody>
                  <a:tcPr/>
                </a:tc>
                <a:extLst>
                  <a:ext uri="{0D108BD9-81ED-4DB2-BD59-A6C34878D82A}">
                    <a16:rowId xmlns:a16="http://schemas.microsoft.com/office/drawing/2014/main" val="1003875278"/>
                  </a:ext>
                </a:extLst>
              </a:tr>
              <a:tr h="3932491">
                <a:tc>
                  <a:txBody>
                    <a:bodyPr/>
                    <a:lstStyle/>
                    <a:p>
                      <a:endParaRPr lang="en-US" dirty="0"/>
                    </a:p>
                    <a:p>
                      <a:pPr marL="285750" indent="-285750">
                        <a:buFont typeface="Arial" panose="020B0604020202020204" pitchFamily="34" charset="0"/>
                        <a:buChar char="•"/>
                      </a:pPr>
                      <a:r>
                        <a:rPr lang="en-US" dirty="0"/>
                        <a:t>Pain and swelling control</a:t>
                      </a:r>
                    </a:p>
                    <a:p>
                      <a:pPr marL="0" indent="0">
                        <a:buFont typeface="Arial" panose="020B0604020202020204" pitchFamily="34" charset="0"/>
                        <a:buNone/>
                      </a:pPr>
                      <a:endParaRPr lang="en-US" dirty="0"/>
                    </a:p>
                    <a:p>
                      <a:pPr marL="285750" indent="-285750">
                        <a:buFont typeface="Arial" panose="020B0604020202020204" pitchFamily="34" charset="0"/>
                        <a:buChar char="•"/>
                      </a:pPr>
                      <a:r>
                        <a:rPr lang="en-US" dirty="0"/>
                        <a:t>Range of motion</a:t>
                      </a:r>
                    </a:p>
                    <a:p>
                      <a:pPr marL="0" indent="0">
                        <a:buFont typeface="Arial" panose="020B0604020202020204" pitchFamily="34" charset="0"/>
                        <a:buNone/>
                      </a:pPr>
                      <a:endParaRPr lang="en-US" dirty="0"/>
                    </a:p>
                    <a:p>
                      <a:pPr marL="285750" indent="-285750">
                        <a:buFont typeface="Arial" panose="020B0604020202020204" pitchFamily="34" charset="0"/>
                        <a:buChar char="•"/>
                      </a:pPr>
                      <a:r>
                        <a:rPr lang="en-US" dirty="0"/>
                        <a:t>Gait normalization</a:t>
                      </a:r>
                    </a:p>
                    <a:p>
                      <a:pPr marL="0" indent="0">
                        <a:buFont typeface="Arial" panose="020B0604020202020204" pitchFamily="34" charset="0"/>
                        <a:buNone/>
                      </a:pPr>
                      <a:endParaRPr lang="en-US" dirty="0"/>
                    </a:p>
                    <a:p>
                      <a:pPr marL="285750" indent="-285750">
                        <a:buFont typeface="Arial" panose="020B0604020202020204" pitchFamily="34" charset="0"/>
                        <a:buChar char="•"/>
                      </a:pPr>
                      <a:r>
                        <a:rPr lang="en-US" dirty="0"/>
                        <a:t>Quadriceps activation</a:t>
                      </a:r>
                      <a:endParaRPr lang="en-ZA" dirty="0"/>
                    </a:p>
                    <a:p>
                      <a:endParaRPr lang="en-ZA" dirty="0"/>
                    </a:p>
                    <a:p>
                      <a:endParaRPr lang="en-ZA" dirty="0"/>
                    </a:p>
                  </a:txBody>
                  <a:tcPr/>
                </a:tc>
                <a:tc>
                  <a:txBody>
                    <a:bodyPr/>
                    <a:lstStyle/>
                    <a:p>
                      <a:endParaRPr lang="en-US" dirty="0"/>
                    </a:p>
                    <a:p>
                      <a:pPr marL="285750" indent="-285750">
                        <a:buFont typeface="Arial" panose="020B0604020202020204" pitchFamily="34" charset="0"/>
                        <a:buChar char="•"/>
                      </a:pPr>
                      <a:r>
                        <a:rPr lang="en-ZA" dirty="0"/>
                        <a:t>Progressive lower-limb strengthening</a:t>
                      </a:r>
                    </a:p>
                    <a:p>
                      <a:pPr marL="0" indent="0">
                        <a:buFont typeface="Arial" panose="020B0604020202020204" pitchFamily="34" charset="0"/>
                        <a:buNone/>
                      </a:pPr>
                      <a:endParaRPr lang="en-ZA" dirty="0"/>
                    </a:p>
                    <a:p>
                      <a:pPr marL="285750" indent="-285750">
                        <a:buFont typeface="Arial" panose="020B0604020202020204" pitchFamily="34" charset="0"/>
                        <a:buChar char="•"/>
                      </a:pPr>
                      <a:r>
                        <a:rPr lang="en-ZA" dirty="0"/>
                        <a:t>Hip, gluteal and calf capacity</a:t>
                      </a:r>
                    </a:p>
                    <a:p>
                      <a:pPr marL="0" indent="0">
                        <a:buFont typeface="Arial" panose="020B0604020202020204" pitchFamily="34" charset="0"/>
                        <a:buNone/>
                      </a:pPr>
                      <a:endParaRPr lang="en-ZA" dirty="0"/>
                    </a:p>
                    <a:p>
                      <a:pPr marL="285750" indent="-285750">
                        <a:buFont typeface="Arial" panose="020B0604020202020204" pitchFamily="34" charset="0"/>
                        <a:buChar char="•"/>
                      </a:pPr>
                      <a:r>
                        <a:rPr lang="en-ZA" dirty="0"/>
                        <a:t>Balance and neuromuscular control</a:t>
                      </a:r>
                    </a:p>
                    <a:p>
                      <a:pPr marL="0" indent="0">
                        <a:buFont typeface="Arial" panose="020B0604020202020204" pitchFamily="34" charset="0"/>
                        <a:buNone/>
                      </a:pPr>
                      <a:endParaRPr lang="en-ZA" dirty="0"/>
                    </a:p>
                    <a:p>
                      <a:pPr marL="285750" indent="-285750">
                        <a:buFont typeface="Arial" panose="020B0604020202020204" pitchFamily="34" charset="0"/>
                        <a:buChar char="•"/>
                      </a:pPr>
                      <a:r>
                        <a:rPr lang="en-ZA" dirty="0"/>
                        <a:t>Gradual loading of the lateral compartment</a:t>
                      </a:r>
                    </a:p>
                  </a:txBody>
                  <a:tcPr/>
                </a:tc>
                <a:tc>
                  <a:txBody>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Walk-run progression</a:t>
                      </a:r>
                    </a:p>
                    <a:p>
                      <a:pPr marL="0" indent="0">
                        <a:buFont typeface="Arial" panose="020B0604020202020204" pitchFamily="34" charset="0"/>
                        <a:buNone/>
                      </a:pPr>
                      <a:endParaRPr lang="en-US" dirty="0"/>
                    </a:p>
                    <a:p>
                      <a:pPr marL="285750" indent="-285750">
                        <a:buFont typeface="Arial" panose="020B0604020202020204" pitchFamily="34" charset="0"/>
                        <a:buChar char="•"/>
                      </a:pPr>
                      <a:r>
                        <a:rPr lang="en-US" dirty="0"/>
                        <a:t>Monitoring next-day response</a:t>
                      </a:r>
                    </a:p>
                    <a:p>
                      <a:pPr marL="0" indent="0">
                        <a:buFont typeface="Arial" panose="020B0604020202020204" pitchFamily="34" charset="0"/>
                        <a:buNone/>
                      </a:pPr>
                      <a:endParaRPr lang="en-US" dirty="0"/>
                    </a:p>
                    <a:p>
                      <a:pPr marL="285750" indent="-285750">
                        <a:buFont typeface="Arial" panose="020B0604020202020204" pitchFamily="34" charset="0"/>
                        <a:buChar char="•"/>
                      </a:pPr>
                      <a:r>
                        <a:rPr lang="en-US" dirty="0"/>
                        <a:t>Gradual increase in duration before intensity</a:t>
                      </a:r>
                    </a:p>
                    <a:p>
                      <a:pPr marL="0" indent="0">
                        <a:buFont typeface="Arial" panose="020B0604020202020204" pitchFamily="34" charset="0"/>
                        <a:buNone/>
                      </a:pPr>
                      <a:endParaRPr lang="en-US" dirty="0"/>
                    </a:p>
                    <a:p>
                      <a:pPr marL="285750" indent="-285750">
                        <a:buFont typeface="Arial" panose="020B0604020202020204" pitchFamily="34" charset="0"/>
                        <a:buChar char="•"/>
                      </a:pPr>
                      <a:r>
                        <a:rPr lang="en-US" dirty="0"/>
                        <a:t>Avoiding rapid load spikes</a:t>
                      </a:r>
                      <a:endParaRPr lang="en-ZA" dirty="0"/>
                    </a:p>
                  </a:txBody>
                  <a:tcPr/>
                </a:tc>
                <a:tc>
                  <a:txBody>
                    <a:bodyPr/>
                    <a:lstStyle/>
                    <a:p>
                      <a:endParaRPr lang="en-US" dirty="0"/>
                    </a:p>
                    <a:p>
                      <a:pPr marL="285750" indent="-285750">
                        <a:buFont typeface="Arial" panose="020B0604020202020204" pitchFamily="34" charset="0"/>
                        <a:buChar char="•"/>
                      </a:pPr>
                      <a:r>
                        <a:rPr lang="en-ZA" dirty="0"/>
                        <a:t>Long-run progression</a:t>
                      </a:r>
                    </a:p>
                    <a:p>
                      <a:pPr marL="0" indent="0">
                        <a:buFont typeface="Arial" panose="020B0604020202020204" pitchFamily="34" charset="0"/>
                        <a:buNone/>
                      </a:pPr>
                      <a:endParaRPr lang="en-ZA" dirty="0"/>
                    </a:p>
                    <a:p>
                      <a:pPr marL="285750" indent="-285750">
                        <a:buFont typeface="Arial" panose="020B0604020202020204" pitchFamily="34" charset="0"/>
                        <a:buChar char="•"/>
                      </a:pPr>
                      <a:r>
                        <a:rPr lang="en-ZA" dirty="0"/>
                        <a:t>Hill tolerance</a:t>
                      </a:r>
                    </a:p>
                    <a:p>
                      <a:pPr marL="0" indent="0">
                        <a:buFont typeface="Arial" panose="020B0604020202020204" pitchFamily="34" charset="0"/>
                        <a:buNone/>
                      </a:pPr>
                      <a:endParaRPr lang="en-ZA" dirty="0"/>
                    </a:p>
                    <a:p>
                      <a:pPr marL="285750" indent="-285750">
                        <a:buFont typeface="Arial" panose="020B0604020202020204" pitchFamily="34" charset="0"/>
                        <a:buChar char="•"/>
                      </a:pPr>
                      <a:r>
                        <a:rPr lang="en-ZA" dirty="0"/>
                        <a:t>Fatigue resistance</a:t>
                      </a:r>
                    </a:p>
                    <a:p>
                      <a:pPr marL="0" indent="0">
                        <a:buFont typeface="Arial" panose="020B0604020202020204" pitchFamily="34" charset="0"/>
                        <a:buNone/>
                      </a:pPr>
                      <a:endParaRPr lang="en-ZA" dirty="0"/>
                    </a:p>
                    <a:p>
                      <a:pPr marL="285750" indent="-285750">
                        <a:buFont typeface="Arial" panose="020B0604020202020204" pitchFamily="34" charset="0"/>
                        <a:buChar char="•"/>
                      </a:pPr>
                      <a:r>
                        <a:rPr lang="en-ZA" dirty="0"/>
                        <a:t>Recovery discipline</a:t>
                      </a:r>
                    </a:p>
                  </a:txBody>
                  <a:tcPr/>
                </a:tc>
                <a:extLst>
                  <a:ext uri="{0D108BD9-81ED-4DB2-BD59-A6C34878D82A}">
                    <a16:rowId xmlns:a16="http://schemas.microsoft.com/office/drawing/2014/main" val="4126064021"/>
                  </a:ext>
                </a:extLst>
              </a:tr>
            </a:tbl>
          </a:graphicData>
        </a:graphic>
      </p:graphicFrame>
      <p:sp>
        <p:nvSpPr>
          <p:cNvPr id="6" name="TextBox 5">
            <a:extLst>
              <a:ext uri="{FF2B5EF4-FFF2-40B4-BE49-F238E27FC236}">
                <a16:creationId xmlns:a16="http://schemas.microsoft.com/office/drawing/2014/main" id="{7B15391A-E229-687F-6222-1112B44BB4B5}"/>
              </a:ext>
            </a:extLst>
          </p:cNvPr>
          <p:cNvSpPr txBox="1"/>
          <p:nvPr/>
        </p:nvSpPr>
        <p:spPr>
          <a:xfrm>
            <a:off x="3173506" y="6104965"/>
            <a:ext cx="6735246" cy="646331"/>
          </a:xfrm>
          <a:prstGeom prst="rect">
            <a:avLst/>
          </a:prstGeom>
          <a:noFill/>
        </p:spPr>
        <p:txBody>
          <a:bodyPr wrap="square" rtlCol="0">
            <a:spAutoFit/>
          </a:bodyPr>
          <a:lstStyle/>
          <a:p>
            <a:r>
              <a:rPr lang="en-US" dirty="0"/>
              <a:t>Reference: Dr Carl Tabane – Sports &amp; Exercise Medicine, July 2026</a:t>
            </a:r>
            <a:endParaRPr lang="en-ZA" dirty="0"/>
          </a:p>
          <a:p>
            <a:endParaRPr lang="en-ZA" dirty="0"/>
          </a:p>
        </p:txBody>
      </p:sp>
      <p:sp>
        <p:nvSpPr>
          <p:cNvPr id="7" name="Title 6">
            <a:extLst>
              <a:ext uri="{FF2B5EF4-FFF2-40B4-BE49-F238E27FC236}">
                <a16:creationId xmlns:a16="http://schemas.microsoft.com/office/drawing/2014/main" id="{523C8F40-23DA-6582-F7F5-30536A64F088}"/>
              </a:ext>
            </a:extLst>
          </p:cNvPr>
          <p:cNvSpPr>
            <a:spLocks noGrp="1"/>
          </p:cNvSpPr>
          <p:nvPr>
            <p:ph type="title"/>
          </p:nvPr>
        </p:nvSpPr>
        <p:spPr>
          <a:xfrm>
            <a:off x="833718" y="416860"/>
            <a:ext cx="10520081" cy="349622"/>
          </a:xfrm>
        </p:spPr>
        <p:txBody>
          <a:bodyPr>
            <a:noAutofit/>
          </a:bodyPr>
          <a:lstStyle/>
          <a:p>
            <a:pPr algn="ctr"/>
            <a:r>
              <a:rPr lang="en-US" sz="2400" b="1" dirty="0">
                <a:latin typeface="+mn-lt"/>
                <a:ea typeface="+mn-ea"/>
                <a:cs typeface="+mn-cs"/>
              </a:rPr>
              <a:t>Post –injury Rehabilitation Principles</a:t>
            </a:r>
            <a:endParaRPr lang="en-ZA" sz="2400" b="1" dirty="0">
              <a:latin typeface="+mn-lt"/>
              <a:ea typeface="+mn-ea"/>
              <a:cs typeface="+mn-cs"/>
            </a:endParaRPr>
          </a:p>
        </p:txBody>
      </p:sp>
    </p:spTree>
    <p:extLst>
      <p:ext uri="{BB962C8B-B14F-4D97-AF65-F5344CB8AC3E}">
        <p14:creationId xmlns:p14="http://schemas.microsoft.com/office/powerpoint/2010/main" val="33399332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08638-5906-C35C-F3C1-8077D9081838}"/>
              </a:ext>
            </a:extLst>
          </p:cNvPr>
          <p:cNvSpPr>
            <a:spLocks noGrp="1"/>
          </p:cNvSpPr>
          <p:nvPr>
            <p:ph type="ctrTitle"/>
          </p:nvPr>
        </p:nvSpPr>
        <p:spPr>
          <a:xfrm>
            <a:off x="1524000" y="363071"/>
            <a:ext cx="9144000" cy="457200"/>
          </a:xfrm>
        </p:spPr>
        <p:txBody>
          <a:bodyPr>
            <a:noAutofit/>
          </a:bodyPr>
          <a:lstStyle/>
          <a:p>
            <a:pPr defTabSz="457200"/>
            <a:r>
              <a:rPr lang="en-US" sz="2800" b="1" dirty="0">
                <a:solidFill>
                  <a:srgbClr val="000000"/>
                </a:solidFill>
                <a:latin typeface="Calibri" panose="020F0502020204030204" pitchFamily="34" charset="0"/>
                <a:ea typeface="+mn-ea"/>
                <a:cs typeface="+mn-cs"/>
              </a:rPr>
              <a:t>Comrades Marathon 2027</a:t>
            </a:r>
            <a:endParaRPr lang="en-ZA" sz="2800" b="1" dirty="0">
              <a:solidFill>
                <a:srgbClr val="000000"/>
              </a:solidFill>
              <a:latin typeface="Calibri" panose="020F0502020204030204" pitchFamily="34" charset="0"/>
              <a:ea typeface="+mn-ea"/>
              <a:cs typeface="+mn-cs"/>
            </a:endParaRPr>
          </a:p>
        </p:txBody>
      </p:sp>
      <p:sp>
        <p:nvSpPr>
          <p:cNvPr id="3" name="Subtitle 2">
            <a:extLst>
              <a:ext uri="{FF2B5EF4-FFF2-40B4-BE49-F238E27FC236}">
                <a16:creationId xmlns:a16="http://schemas.microsoft.com/office/drawing/2014/main" id="{0BE83628-B16C-8942-053D-7DF45AA307B5}"/>
              </a:ext>
            </a:extLst>
          </p:cNvPr>
          <p:cNvSpPr>
            <a:spLocks noGrp="1"/>
          </p:cNvSpPr>
          <p:nvPr>
            <p:ph type="subTitle" idx="1"/>
          </p:nvPr>
        </p:nvSpPr>
        <p:spPr>
          <a:xfrm>
            <a:off x="1524000" y="1223683"/>
            <a:ext cx="9144000" cy="4715300"/>
          </a:xfrm>
        </p:spPr>
        <p:txBody>
          <a:bodyPr/>
          <a:lstStyle/>
          <a:p>
            <a:r>
              <a:rPr lang="en-US" b="1" dirty="0"/>
              <a:t>Recommended mileage by medal</a:t>
            </a:r>
            <a:endParaRPr lang="en-ZA" b="1" dirty="0"/>
          </a:p>
        </p:txBody>
      </p:sp>
      <p:graphicFrame>
        <p:nvGraphicFramePr>
          <p:cNvPr id="4" name="Table 3">
            <a:extLst>
              <a:ext uri="{FF2B5EF4-FFF2-40B4-BE49-F238E27FC236}">
                <a16:creationId xmlns:a16="http://schemas.microsoft.com/office/drawing/2014/main" id="{D39A9531-E7A9-85C8-C0D5-B62C1F7AE2C8}"/>
              </a:ext>
            </a:extLst>
          </p:cNvPr>
          <p:cNvGraphicFramePr>
            <a:graphicFrameLocks noGrp="1"/>
          </p:cNvGraphicFramePr>
          <p:nvPr/>
        </p:nvGraphicFramePr>
        <p:xfrm>
          <a:off x="1523999" y="1791855"/>
          <a:ext cx="9144000" cy="4060176"/>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525792803"/>
                    </a:ext>
                  </a:extLst>
                </a:gridCol>
                <a:gridCol w="2286000">
                  <a:extLst>
                    <a:ext uri="{9D8B030D-6E8A-4147-A177-3AD203B41FA5}">
                      <a16:colId xmlns:a16="http://schemas.microsoft.com/office/drawing/2014/main" val="3648194441"/>
                    </a:ext>
                  </a:extLst>
                </a:gridCol>
                <a:gridCol w="2170546">
                  <a:extLst>
                    <a:ext uri="{9D8B030D-6E8A-4147-A177-3AD203B41FA5}">
                      <a16:colId xmlns:a16="http://schemas.microsoft.com/office/drawing/2014/main" val="1381248222"/>
                    </a:ext>
                  </a:extLst>
                </a:gridCol>
                <a:gridCol w="2401454">
                  <a:extLst>
                    <a:ext uri="{9D8B030D-6E8A-4147-A177-3AD203B41FA5}">
                      <a16:colId xmlns:a16="http://schemas.microsoft.com/office/drawing/2014/main" val="4181097678"/>
                    </a:ext>
                  </a:extLst>
                </a:gridCol>
              </a:tblGrid>
              <a:tr h="570016">
                <a:tc>
                  <a:txBody>
                    <a:bodyPr/>
                    <a:lstStyle/>
                    <a:p>
                      <a:r>
                        <a:rPr lang="en-US" dirty="0"/>
                        <a:t>Finish Time</a:t>
                      </a:r>
                      <a:endParaRPr lang="en-ZA" dirty="0"/>
                    </a:p>
                  </a:txBody>
                  <a:tcPr/>
                </a:tc>
                <a:tc>
                  <a:txBody>
                    <a:bodyPr/>
                    <a:lstStyle/>
                    <a:p>
                      <a:r>
                        <a:rPr lang="en-US" dirty="0"/>
                        <a:t>Medal</a:t>
                      </a:r>
                      <a:endParaRPr lang="en-ZA" dirty="0"/>
                    </a:p>
                  </a:txBody>
                  <a:tcPr/>
                </a:tc>
                <a:tc>
                  <a:txBody>
                    <a:bodyPr/>
                    <a:lstStyle/>
                    <a:p>
                      <a:r>
                        <a:rPr lang="en-US" dirty="0" err="1"/>
                        <a:t>Kilometres</a:t>
                      </a:r>
                      <a:endParaRPr lang="en-US" dirty="0"/>
                    </a:p>
                    <a:p>
                      <a:r>
                        <a:rPr lang="en-US" dirty="0"/>
                        <a:t>(Weekly </a:t>
                      </a:r>
                      <a:r>
                        <a:rPr lang="en-US" dirty="0" err="1"/>
                        <a:t>Averge</a:t>
                      </a:r>
                      <a:r>
                        <a:rPr lang="en-US" dirty="0"/>
                        <a:t>)</a:t>
                      </a:r>
                      <a:endParaRPr lang="en-ZA" dirty="0"/>
                    </a:p>
                  </a:txBody>
                  <a:tcPr/>
                </a:tc>
                <a:tc>
                  <a:txBody>
                    <a:bodyPr/>
                    <a:lstStyle/>
                    <a:p>
                      <a:r>
                        <a:rPr lang="en-US" dirty="0" err="1"/>
                        <a:t>Kilometres</a:t>
                      </a:r>
                      <a:endParaRPr lang="en-US" dirty="0"/>
                    </a:p>
                    <a:p>
                      <a:r>
                        <a:rPr lang="en-US" dirty="0"/>
                        <a:t>(Total)</a:t>
                      </a:r>
                      <a:endParaRPr lang="en-ZA" dirty="0"/>
                    </a:p>
                  </a:txBody>
                  <a:tcPr/>
                </a:tc>
                <a:extLst>
                  <a:ext uri="{0D108BD9-81ED-4DB2-BD59-A6C34878D82A}">
                    <a16:rowId xmlns:a16="http://schemas.microsoft.com/office/drawing/2014/main" val="745437219"/>
                  </a:ext>
                </a:extLst>
              </a:tr>
              <a:tr h="570016">
                <a:tc>
                  <a:txBody>
                    <a:bodyPr/>
                    <a:lstStyle/>
                    <a:p>
                      <a:endParaRPr lang="en-ZA" dirty="0"/>
                    </a:p>
                  </a:txBody>
                  <a:tcPr/>
                </a:tc>
                <a:tc>
                  <a:txBody>
                    <a:bodyPr/>
                    <a:lstStyle/>
                    <a:p>
                      <a:r>
                        <a:rPr lang="en-US" dirty="0"/>
                        <a:t>Gold</a:t>
                      </a:r>
                      <a:endParaRPr lang="en-ZA" dirty="0"/>
                    </a:p>
                  </a:txBody>
                  <a:tcPr/>
                </a:tc>
                <a:tc>
                  <a:txBody>
                    <a:bodyPr/>
                    <a:lstStyle/>
                    <a:p>
                      <a:r>
                        <a:rPr lang="en-US" dirty="0"/>
                        <a:t>&gt;145</a:t>
                      </a:r>
                      <a:endParaRPr lang="en-ZA" dirty="0"/>
                    </a:p>
                  </a:txBody>
                  <a:tcPr/>
                </a:tc>
                <a:tc>
                  <a:txBody>
                    <a:bodyPr/>
                    <a:lstStyle/>
                    <a:p>
                      <a:r>
                        <a:rPr lang="en-US" dirty="0"/>
                        <a:t>&gt;3200</a:t>
                      </a:r>
                      <a:endParaRPr lang="en-ZA" dirty="0"/>
                    </a:p>
                  </a:txBody>
                  <a:tcPr/>
                </a:tc>
                <a:extLst>
                  <a:ext uri="{0D108BD9-81ED-4DB2-BD59-A6C34878D82A}">
                    <a16:rowId xmlns:a16="http://schemas.microsoft.com/office/drawing/2014/main" val="2882002792"/>
                  </a:ext>
                </a:extLst>
              </a:tr>
              <a:tr h="570016">
                <a:tc>
                  <a:txBody>
                    <a:bodyPr/>
                    <a:lstStyle/>
                    <a:p>
                      <a:r>
                        <a:rPr lang="en-US" dirty="0"/>
                        <a:t>Sub 7:30</a:t>
                      </a:r>
                      <a:endParaRPr lang="en-ZA" dirty="0"/>
                    </a:p>
                  </a:txBody>
                  <a:tcPr/>
                </a:tc>
                <a:tc>
                  <a:txBody>
                    <a:bodyPr/>
                    <a:lstStyle/>
                    <a:p>
                      <a:r>
                        <a:rPr lang="en-US" dirty="0"/>
                        <a:t>Silver</a:t>
                      </a:r>
                      <a:endParaRPr lang="en-ZA" dirty="0"/>
                    </a:p>
                  </a:txBody>
                  <a:tcPr/>
                </a:tc>
                <a:tc>
                  <a:txBody>
                    <a:bodyPr/>
                    <a:lstStyle/>
                    <a:p>
                      <a:r>
                        <a:rPr lang="en-US" dirty="0"/>
                        <a:t>91</a:t>
                      </a:r>
                      <a:endParaRPr lang="en-ZA" dirty="0"/>
                    </a:p>
                  </a:txBody>
                  <a:tcPr/>
                </a:tc>
                <a:tc>
                  <a:txBody>
                    <a:bodyPr/>
                    <a:lstStyle/>
                    <a:p>
                      <a:r>
                        <a:rPr lang="en-US" dirty="0"/>
                        <a:t>2000</a:t>
                      </a:r>
                      <a:endParaRPr lang="en-ZA" dirty="0"/>
                    </a:p>
                  </a:txBody>
                  <a:tcPr/>
                </a:tc>
                <a:extLst>
                  <a:ext uri="{0D108BD9-81ED-4DB2-BD59-A6C34878D82A}">
                    <a16:rowId xmlns:a16="http://schemas.microsoft.com/office/drawing/2014/main" val="3796558344"/>
                  </a:ext>
                </a:extLst>
              </a:tr>
              <a:tr h="570016">
                <a:tc>
                  <a:txBody>
                    <a:bodyPr/>
                    <a:lstStyle/>
                    <a:p>
                      <a:r>
                        <a:rPr lang="en-US" dirty="0"/>
                        <a:t>Sub 9:00</a:t>
                      </a:r>
                      <a:endParaRPr lang="en-ZA" dirty="0"/>
                    </a:p>
                  </a:txBody>
                  <a:tcPr/>
                </a:tc>
                <a:tc>
                  <a:txBody>
                    <a:bodyPr/>
                    <a:lstStyle/>
                    <a:p>
                      <a:r>
                        <a:rPr lang="en-US" dirty="0"/>
                        <a:t>Bill Rowan</a:t>
                      </a:r>
                      <a:endParaRPr lang="en-ZA" dirty="0"/>
                    </a:p>
                  </a:txBody>
                  <a:tcPr/>
                </a:tc>
                <a:tc>
                  <a:txBody>
                    <a:bodyPr/>
                    <a:lstStyle/>
                    <a:p>
                      <a:r>
                        <a:rPr lang="en-US" dirty="0"/>
                        <a:t>72-82</a:t>
                      </a:r>
                      <a:endParaRPr lang="en-ZA" dirty="0"/>
                    </a:p>
                  </a:txBody>
                  <a:tcPr/>
                </a:tc>
                <a:tc>
                  <a:txBody>
                    <a:bodyPr/>
                    <a:lstStyle/>
                    <a:p>
                      <a:r>
                        <a:rPr lang="en-US" dirty="0"/>
                        <a:t>1600-1800</a:t>
                      </a:r>
                      <a:endParaRPr lang="en-ZA" dirty="0"/>
                    </a:p>
                  </a:txBody>
                  <a:tcPr/>
                </a:tc>
                <a:extLst>
                  <a:ext uri="{0D108BD9-81ED-4DB2-BD59-A6C34878D82A}">
                    <a16:rowId xmlns:a16="http://schemas.microsoft.com/office/drawing/2014/main" val="2660650802"/>
                  </a:ext>
                </a:extLst>
              </a:tr>
              <a:tr h="570016">
                <a:tc>
                  <a:txBody>
                    <a:bodyPr/>
                    <a:lstStyle/>
                    <a:p>
                      <a:r>
                        <a:rPr lang="en-US" dirty="0"/>
                        <a:t>Sub 10:00</a:t>
                      </a:r>
                      <a:endParaRPr lang="en-ZA" dirty="0"/>
                    </a:p>
                  </a:txBody>
                  <a:tcPr/>
                </a:tc>
                <a:tc>
                  <a:txBody>
                    <a:bodyPr/>
                    <a:lstStyle/>
                    <a:p>
                      <a:r>
                        <a:rPr lang="en-US" dirty="0"/>
                        <a:t>Robert Mtshali</a:t>
                      </a:r>
                      <a:endParaRPr lang="en-ZA" dirty="0"/>
                    </a:p>
                  </a:txBody>
                  <a:tcPr/>
                </a:tc>
                <a:tc>
                  <a:txBody>
                    <a:bodyPr/>
                    <a:lstStyle/>
                    <a:p>
                      <a:r>
                        <a:rPr lang="en-US" dirty="0"/>
                        <a:t>55-64</a:t>
                      </a:r>
                      <a:endParaRPr lang="en-ZA" dirty="0"/>
                    </a:p>
                  </a:txBody>
                  <a:tcPr/>
                </a:tc>
                <a:tc>
                  <a:txBody>
                    <a:bodyPr/>
                    <a:lstStyle/>
                    <a:p>
                      <a:r>
                        <a:rPr lang="en-US" dirty="0"/>
                        <a:t>1200-1400</a:t>
                      </a:r>
                      <a:endParaRPr lang="en-ZA" dirty="0"/>
                    </a:p>
                  </a:txBody>
                  <a:tcPr/>
                </a:tc>
                <a:extLst>
                  <a:ext uri="{0D108BD9-81ED-4DB2-BD59-A6C34878D82A}">
                    <a16:rowId xmlns:a16="http://schemas.microsoft.com/office/drawing/2014/main" val="1917754813"/>
                  </a:ext>
                </a:extLst>
              </a:tr>
              <a:tr h="570016">
                <a:tc>
                  <a:txBody>
                    <a:bodyPr/>
                    <a:lstStyle/>
                    <a:p>
                      <a:r>
                        <a:rPr lang="en-US" dirty="0"/>
                        <a:t>Sub 11:00</a:t>
                      </a:r>
                      <a:endParaRPr lang="en-ZA" dirty="0"/>
                    </a:p>
                  </a:txBody>
                  <a:tcPr/>
                </a:tc>
                <a:tc>
                  <a:txBody>
                    <a:bodyPr/>
                    <a:lstStyle/>
                    <a:p>
                      <a:r>
                        <a:rPr lang="en-US" dirty="0"/>
                        <a:t>Bronze</a:t>
                      </a:r>
                      <a:endParaRPr lang="en-ZA" dirty="0"/>
                    </a:p>
                  </a:txBody>
                  <a:tcPr/>
                </a:tc>
                <a:tc>
                  <a:txBody>
                    <a:bodyPr/>
                    <a:lstStyle/>
                    <a:p>
                      <a:r>
                        <a:rPr lang="en-US" dirty="0"/>
                        <a:t>43-50</a:t>
                      </a:r>
                      <a:endParaRPr lang="en-ZA" dirty="0"/>
                    </a:p>
                  </a:txBody>
                  <a:tcPr/>
                </a:tc>
                <a:tc>
                  <a:txBody>
                    <a:bodyPr/>
                    <a:lstStyle/>
                    <a:p>
                      <a:r>
                        <a:rPr lang="en-US" dirty="0"/>
                        <a:t>950-1100</a:t>
                      </a:r>
                      <a:endParaRPr lang="en-ZA" dirty="0"/>
                    </a:p>
                  </a:txBody>
                  <a:tcPr/>
                </a:tc>
                <a:extLst>
                  <a:ext uri="{0D108BD9-81ED-4DB2-BD59-A6C34878D82A}">
                    <a16:rowId xmlns:a16="http://schemas.microsoft.com/office/drawing/2014/main" val="152394171"/>
                  </a:ext>
                </a:extLst>
              </a:tr>
              <a:tr h="570016">
                <a:tc>
                  <a:txBody>
                    <a:bodyPr/>
                    <a:lstStyle/>
                    <a:p>
                      <a:r>
                        <a:rPr lang="en-US" dirty="0"/>
                        <a:t>Sub 12:00</a:t>
                      </a:r>
                      <a:endParaRPr lang="en-ZA" dirty="0"/>
                    </a:p>
                  </a:txBody>
                  <a:tcPr/>
                </a:tc>
                <a:tc>
                  <a:txBody>
                    <a:bodyPr/>
                    <a:lstStyle/>
                    <a:p>
                      <a:r>
                        <a:rPr lang="en-US" dirty="0"/>
                        <a:t>Vic Clapham</a:t>
                      </a:r>
                      <a:endParaRPr lang="en-ZA" dirty="0"/>
                    </a:p>
                  </a:txBody>
                  <a:tcPr/>
                </a:tc>
                <a:tc>
                  <a:txBody>
                    <a:bodyPr/>
                    <a:lstStyle/>
                    <a:p>
                      <a:r>
                        <a:rPr lang="en-US" dirty="0"/>
                        <a:t>39-45</a:t>
                      </a:r>
                      <a:endParaRPr lang="en-ZA" dirty="0"/>
                    </a:p>
                  </a:txBody>
                  <a:tcPr/>
                </a:tc>
                <a:tc>
                  <a:txBody>
                    <a:bodyPr/>
                    <a:lstStyle/>
                    <a:p>
                      <a:r>
                        <a:rPr lang="en-US" dirty="0"/>
                        <a:t>850-1000</a:t>
                      </a:r>
                      <a:endParaRPr lang="en-ZA" dirty="0"/>
                    </a:p>
                  </a:txBody>
                  <a:tcPr/>
                </a:tc>
                <a:extLst>
                  <a:ext uri="{0D108BD9-81ED-4DB2-BD59-A6C34878D82A}">
                    <a16:rowId xmlns:a16="http://schemas.microsoft.com/office/drawing/2014/main" val="1965516893"/>
                  </a:ext>
                </a:extLst>
              </a:tr>
            </a:tbl>
          </a:graphicData>
        </a:graphic>
      </p:graphicFrame>
      <p:sp>
        <p:nvSpPr>
          <p:cNvPr id="6" name="TextBox 5">
            <a:extLst>
              <a:ext uri="{FF2B5EF4-FFF2-40B4-BE49-F238E27FC236}">
                <a16:creationId xmlns:a16="http://schemas.microsoft.com/office/drawing/2014/main" id="{EC4D8D3C-C8BA-034F-909E-FB73BDB6D8CB}"/>
              </a:ext>
            </a:extLst>
          </p:cNvPr>
          <p:cNvSpPr txBox="1"/>
          <p:nvPr/>
        </p:nvSpPr>
        <p:spPr>
          <a:xfrm>
            <a:off x="2872510" y="6225309"/>
            <a:ext cx="9475200" cy="369332"/>
          </a:xfrm>
          <a:prstGeom prst="rect">
            <a:avLst/>
          </a:prstGeom>
          <a:noFill/>
        </p:spPr>
        <p:txBody>
          <a:bodyPr wrap="square" rtlCol="0">
            <a:spAutoFit/>
          </a:bodyPr>
          <a:lstStyle/>
          <a:p>
            <a:r>
              <a:rPr lang="en-US" dirty="0"/>
              <a:t>Reference: Dr Carl Tabane – Sports &amp; Exercise Medicine, July 2026</a:t>
            </a:r>
            <a:endParaRPr lang="en-ZA" dirty="0"/>
          </a:p>
        </p:txBody>
      </p:sp>
    </p:spTree>
    <p:extLst>
      <p:ext uri="{BB962C8B-B14F-4D97-AF65-F5344CB8AC3E}">
        <p14:creationId xmlns:p14="http://schemas.microsoft.com/office/powerpoint/2010/main" val="4143776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E8AF63-E84C-44A3-BAD3-AA07CC0A5ED0}"/>
              </a:ext>
            </a:extLst>
          </p:cNvPr>
          <p:cNvSpPr/>
          <p:nvPr/>
        </p:nvSpPr>
        <p:spPr>
          <a:xfrm>
            <a:off x="1062135" y="821227"/>
            <a:ext cx="10067730" cy="3170099"/>
          </a:xfrm>
          <a:prstGeom prst="rect">
            <a:avLst/>
          </a:prstGeom>
        </p:spPr>
        <p:txBody>
          <a:bodyPr wrap="square">
            <a:spAutoFit/>
          </a:bodyPr>
          <a:lstStyle/>
          <a:p>
            <a:r>
              <a:rPr lang="en-ZA" sz="2000" b="1" dirty="0">
                <a:solidFill>
                  <a:srgbClr val="00B0F0"/>
                </a:solidFill>
                <a:latin typeface="Calibri" panose="020F0502020204030204" pitchFamily="34" charset="0"/>
                <a:ea typeface="Calibri" panose="020F0502020204030204" pitchFamily="34" charset="0"/>
                <a:cs typeface="Calibri" panose="020F0502020204030204" pitchFamily="34" charset="0"/>
              </a:rPr>
              <a:t>In conclusion, we are now aware that it is not always as easy as putting on our favourite running shoes and going for a run. </a:t>
            </a:r>
          </a:p>
          <a:p>
            <a:endParaRPr lang="en-ZA" sz="2000" b="1"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r>
              <a:rPr lang="en-ZA" sz="2000" b="1" dirty="0">
                <a:solidFill>
                  <a:srgbClr val="00B0F0"/>
                </a:solidFill>
                <a:latin typeface="Calibri" panose="020F0502020204030204" pitchFamily="34" charset="0"/>
                <a:ea typeface="Calibri" panose="020F0502020204030204" pitchFamily="34" charset="0"/>
                <a:cs typeface="Calibri" panose="020F0502020204030204" pitchFamily="34" charset="0"/>
              </a:rPr>
              <a:t>Hours are spent teaching cyclists the correct technique with their pedal stroke, and swim instructors in the pool teaching us how to swim efficiently to reduce workload and improve performance, but nobody is teaching us how to run. </a:t>
            </a:r>
          </a:p>
          <a:p>
            <a:endParaRPr lang="en-ZA" sz="2000" b="1" dirty="0">
              <a:solidFill>
                <a:srgbClr val="00B0F0"/>
              </a:solidFill>
              <a:latin typeface="Calibri" panose="020F0502020204030204" pitchFamily="34" charset="0"/>
              <a:ea typeface="Calibri" panose="020F0502020204030204" pitchFamily="34" charset="0"/>
              <a:cs typeface="Calibri" panose="020F0502020204030204" pitchFamily="34" charset="0"/>
            </a:endParaRPr>
          </a:p>
          <a:p>
            <a:r>
              <a:rPr lang="en-ZA" sz="2000" b="1" dirty="0">
                <a:solidFill>
                  <a:srgbClr val="00B0F0"/>
                </a:solidFill>
                <a:latin typeface="Calibri" panose="020F0502020204030204" pitchFamily="34" charset="0"/>
                <a:ea typeface="Calibri" panose="020F0502020204030204" pitchFamily="34" charset="0"/>
                <a:cs typeface="Calibri" panose="020F0502020204030204" pitchFamily="34" charset="0"/>
              </a:rPr>
              <a:t>Analysing foot strike on a treadmill is a valuable tool however we should evaluate each runner as a unique individual, assessing their form from bottom to top, and top to bottom to strengthen the kinetic chain for running</a:t>
            </a:r>
            <a:endParaRPr lang="en-ZA" sz="20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1E7E064-868E-4BA1-9D4B-1C8314659BE5}"/>
              </a:ext>
            </a:extLst>
          </p:cNvPr>
          <p:cNvSpPr txBox="1"/>
          <p:nvPr/>
        </p:nvSpPr>
        <p:spPr>
          <a:xfrm>
            <a:off x="9517965" y="6411167"/>
            <a:ext cx="1952009" cy="307777"/>
          </a:xfrm>
          <a:prstGeom prst="rect">
            <a:avLst/>
          </a:prstGeom>
          <a:noFill/>
        </p:spPr>
        <p:txBody>
          <a:bodyPr wrap="none" rtlCol="0">
            <a:spAutoFit/>
          </a:bodyPr>
          <a:lstStyle/>
          <a:p>
            <a:r>
              <a:rPr lang="en-ZA" sz="1400" dirty="0">
                <a:hlinkClick r:id="rId2"/>
              </a:rPr>
              <a:t>www.pamblackbio.co.za</a:t>
            </a:r>
            <a:endParaRPr lang="en-ZA" sz="1400" dirty="0"/>
          </a:p>
        </p:txBody>
      </p:sp>
      <p:sp>
        <p:nvSpPr>
          <p:cNvPr id="10" name="TextBox 9">
            <a:hlinkClick r:id="rId3"/>
            <a:extLst>
              <a:ext uri="{FF2B5EF4-FFF2-40B4-BE49-F238E27FC236}">
                <a16:creationId xmlns:a16="http://schemas.microsoft.com/office/drawing/2014/main" id="{8A853450-F9E9-4199-97DE-71EC1D2F09AD}"/>
              </a:ext>
            </a:extLst>
          </p:cNvPr>
          <p:cNvSpPr txBox="1"/>
          <p:nvPr/>
        </p:nvSpPr>
        <p:spPr>
          <a:xfrm>
            <a:off x="9517965" y="6153763"/>
            <a:ext cx="1973297" cy="307777"/>
          </a:xfrm>
          <a:prstGeom prst="rect">
            <a:avLst/>
          </a:prstGeom>
          <a:noFill/>
        </p:spPr>
        <p:txBody>
          <a:bodyPr wrap="none" rtlCol="0">
            <a:spAutoFit/>
          </a:bodyPr>
          <a:lstStyle/>
          <a:p>
            <a:r>
              <a:rPr lang="en-ZA" sz="1400" dirty="0">
                <a:hlinkClick r:id="rId3"/>
              </a:rPr>
              <a:t>info@pamblackbio.co.za</a:t>
            </a:r>
            <a:endParaRPr lang="en-ZA" sz="1400" dirty="0"/>
          </a:p>
        </p:txBody>
      </p:sp>
      <p:pic>
        <p:nvPicPr>
          <p:cNvPr id="5" name="image1.png">
            <a:extLst>
              <a:ext uri="{FF2B5EF4-FFF2-40B4-BE49-F238E27FC236}">
                <a16:creationId xmlns:a16="http://schemas.microsoft.com/office/drawing/2014/main" id="{10467D16-6B10-F9FF-21FE-7FE4335D6B9E}"/>
              </a:ext>
            </a:extLst>
          </p:cNvPr>
          <p:cNvPicPr/>
          <p:nvPr/>
        </p:nvPicPr>
        <p:blipFill>
          <a:blip r:embed="rId4"/>
          <a:srcRect/>
          <a:stretch>
            <a:fillRect/>
          </a:stretch>
        </p:blipFill>
        <p:spPr>
          <a:xfrm>
            <a:off x="9706157" y="4555656"/>
            <a:ext cx="1763817" cy="1598107"/>
          </a:xfrm>
          <a:prstGeom prst="rect">
            <a:avLst/>
          </a:prstGeom>
          <a:ln/>
        </p:spPr>
      </p:pic>
    </p:spTree>
    <p:extLst>
      <p:ext uri="{BB962C8B-B14F-4D97-AF65-F5344CB8AC3E}">
        <p14:creationId xmlns:p14="http://schemas.microsoft.com/office/powerpoint/2010/main" val="969743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E9B6E0-CD94-4C84-B9FC-90CD25110BEF}"/>
              </a:ext>
            </a:extLst>
          </p:cNvPr>
          <p:cNvSpPr/>
          <p:nvPr/>
        </p:nvSpPr>
        <p:spPr>
          <a:xfrm>
            <a:off x="5406067" y="261056"/>
            <a:ext cx="1514261" cy="400110"/>
          </a:xfrm>
          <a:prstGeom prst="rect">
            <a:avLst/>
          </a:prstGeom>
        </p:spPr>
        <p:txBody>
          <a:bodyPr wrap="none">
            <a:spAutoFit/>
          </a:bodyPr>
          <a:lstStyle/>
          <a:p>
            <a:r>
              <a:rPr lang="en-ZA" sz="2000" b="1" dirty="0">
                <a:solidFill>
                  <a:srgbClr val="000000"/>
                </a:solidFill>
                <a:latin typeface="Calibri" panose="020F0502020204030204" pitchFamily="34" charset="0"/>
              </a:rPr>
              <a:t>REFERENCES</a:t>
            </a:r>
            <a:endParaRPr lang="en-ZA" sz="2000" dirty="0"/>
          </a:p>
        </p:txBody>
      </p:sp>
      <p:sp>
        <p:nvSpPr>
          <p:cNvPr id="3" name="Rectangle 2">
            <a:extLst>
              <a:ext uri="{FF2B5EF4-FFF2-40B4-BE49-F238E27FC236}">
                <a16:creationId xmlns:a16="http://schemas.microsoft.com/office/drawing/2014/main" id="{F4FD01DB-6A19-444F-9A35-CEBE8D801421}"/>
              </a:ext>
            </a:extLst>
          </p:cNvPr>
          <p:cNvSpPr/>
          <p:nvPr/>
        </p:nvSpPr>
        <p:spPr>
          <a:xfrm>
            <a:off x="1062135" y="930880"/>
            <a:ext cx="10067730" cy="5550237"/>
          </a:xfrm>
          <a:prstGeom prst="rect">
            <a:avLst/>
          </a:prstGeom>
        </p:spPr>
        <p:txBody>
          <a:bodyPr wrap="square">
            <a:spAutoFit/>
          </a:bodyPr>
          <a:lstStyle/>
          <a:p>
            <a:pPr marL="285750" indent="-285750" fontAlgn="base">
              <a:spcAft>
                <a:spcPts val="800"/>
              </a:spcAft>
              <a:buClr>
                <a:schemeClr val="accent1"/>
              </a:buClr>
              <a:buFont typeface="Wingdings" panose="05000000000000000000" pitchFamily="2" charset="2"/>
              <a:buChar char="Ø"/>
            </a:pPr>
            <a:r>
              <a:rPr lang="en-ZA" sz="1600" dirty="0">
                <a:solidFill>
                  <a:srgbClr val="000000"/>
                </a:solidFill>
              </a:rPr>
              <a:t>Dr. Chris Napier. </a:t>
            </a:r>
            <a:r>
              <a:rPr lang="en-ZA" sz="1600" u="sng" dirty="0">
                <a:solidFill>
                  <a:srgbClr val="000000"/>
                </a:solidFill>
              </a:rPr>
              <a:t>Science of Running. Analyse your Technique, Prevent Injury, Revolutionise your Training</a:t>
            </a:r>
            <a:r>
              <a:rPr lang="en-ZA" sz="1600" dirty="0">
                <a:solidFill>
                  <a:srgbClr val="000000"/>
                </a:solidFill>
              </a:rPr>
              <a:t>. Penguin Random House. 2020</a:t>
            </a:r>
          </a:p>
          <a:p>
            <a:pPr marL="285750" indent="-285750" fontAlgn="base">
              <a:spcAft>
                <a:spcPts val="800"/>
              </a:spcAft>
              <a:buClr>
                <a:schemeClr val="accent1"/>
              </a:buClr>
              <a:buFont typeface="Wingdings" panose="05000000000000000000" pitchFamily="2" charset="2"/>
              <a:buChar char="Ø"/>
            </a:pPr>
            <a:r>
              <a:rPr lang="en-ZA" sz="1600" dirty="0">
                <a:solidFill>
                  <a:srgbClr val="000000"/>
                </a:solidFill>
              </a:rPr>
              <a:t>David Mark, ABC News, Australia; Dr. Aaron Beach, New South Wales Institute of Sport, Australia. </a:t>
            </a:r>
            <a:r>
              <a:rPr lang="en-ZA" sz="1600" u="sng" dirty="0">
                <a:solidFill>
                  <a:srgbClr val="000000"/>
                </a:solidFill>
              </a:rPr>
              <a:t>Why almost everything you thought about running is wrong</a:t>
            </a:r>
            <a:r>
              <a:rPr lang="en-ZA" sz="1600" dirty="0">
                <a:solidFill>
                  <a:srgbClr val="000000"/>
                </a:solidFill>
              </a:rPr>
              <a:t>. Dec 2019</a:t>
            </a:r>
          </a:p>
          <a:p>
            <a:pPr marL="285750" indent="-285750" fontAlgn="base">
              <a:spcAft>
                <a:spcPts val="800"/>
              </a:spcAft>
              <a:buClr>
                <a:schemeClr val="accent1"/>
              </a:buClr>
              <a:buFont typeface="Wingdings" panose="05000000000000000000" pitchFamily="2" charset="2"/>
              <a:buChar char="Ø"/>
            </a:pPr>
            <a:r>
              <a:rPr lang="en-ZA" sz="1600" dirty="0">
                <a:solidFill>
                  <a:srgbClr val="000000"/>
                </a:solidFill>
              </a:rPr>
              <a:t>Mitchell, U.H; Johnson, A.W; Owen, P.J; </a:t>
            </a:r>
            <a:r>
              <a:rPr lang="en-ZA" sz="1600" dirty="0" err="1">
                <a:solidFill>
                  <a:srgbClr val="000000"/>
                </a:solidFill>
              </a:rPr>
              <a:t>Rantalainen</a:t>
            </a:r>
            <a:r>
              <a:rPr lang="en-ZA" sz="1600" dirty="0">
                <a:solidFill>
                  <a:srgbClr val="000000"/>
                </a:solidFill>
              </a:rPr>
              <a:t>, T; </a:t>
            </a:r>
            <a:r>
              <a:rPr lang="en-ZA" sz="1600" dirty="0" err="1">
                <a:solidFill>
                  <a:srgbClr val="000000"/>
                </a:solidFill>
              </a:rPr>
              <a:t>Belavy</a:t>
            </a:r>
            <a:r>
              <a:rPr lang="en-ZA" sz="1600" dirty="0">
                <a:solidFill>
                  <a:srgbClr val="000000"/>
                </a:solidFill>
              </a:rPr>
              <a:t>, D. </a:t>
            </a:r>
            <a:r>
              <a:rPr lang="en-ZA" sz="1600" u="sng" dirty="0">
                <a:solidFill>
                  <a:srgbClr val="000000"/>
                </a:solidFill>
              </a:rPr>
              <a:t>Transversus abdominis and multifidus asymmetry in runners measured by MRI: a cross-sectional study</a:t>
            </a:r>
            <a:r>
              <a:rPr lang="en-ZA" sz="1600" dirty="0">
                <a:solidFill>
                  <a:srgbClr val="000000"/>
                </a:solidFill>
              </a:rPr>
              <a:t>. BMJ Open Sport &amp; Exercise Medicine. 2019</a:t>
            </a:r>
          </a:p>
          <a:p>
            <a:pPr marL="285750" indent="-285750" fontAlgn="base">
              <a:spcAft>
                <a:spcPts val="800"/>
              </a:spcAft>
              <a:buClr>
                <a:schemeClr val="accent1"/>
              </a:buClr>
              <a:buFont typeface="Wingdings" panose="05000000000000000000" pitchFamily="2" charset="2"/>
              <a:buChar char="Ø"/>
            </a:pPr>
            <a:r>
              <a:rPr lang="en-ZA" sz="1600" dirty="0">
                <a:solidFill>
                  <a:srgbClr val="000000"/>
                </a:solidFill>
              </a:rPr>
              <a:t>Clark, D.R; Lambert, M.I; Hunter, A.M. </a:t>
            </a:r>
            <a:r>
              <a:rPr lang="en-ZA" sz="1600" u="sng" dirty="0">
                <a:solidFill>
                  <a:srgbClr val="000000"/>
                </a:solidFill>
              </a:rPr>
              <a:t>Contemporary perspectives of core stability training for dynamic athletic performance: a survey of athletes, coaches, sports science and sports medicine practitioners</a:t>
            </a:r>
            <a:r>
              <a:rPr lang="en-ZA" sz="1600" dirty="0">
                <a:solidFill>
                  <a:srgbClr val="000000"/>
                </a:solidFill>
              </a:rPr>
              <a:t>. Sports Medicine. 2018</a:t>
            </a:r>
          </a:p>
          <a:p>
            <a:pPr marL="285750" indent="-285750" fontAlgn="base">
              <a:spcAft>
                <a:spcPts val="800"/>
              </a:spcAft>
              <a:buClr>
                <a:schemeClr val="accent1"/>
              </a:buClr>
              <a:buFont typeface="Wingdings" panose="05000000000000000000" pitchFamily="2" charset="2"/>
              <a:buChar char="Ø"/>
            </a:pPr>
            <a:r>
              <a:rPr lang="en-ZA" sz="1600" dirty="0">
                <a:solidFill>
                  <a:srgbClr val="000000"/>
                </a:solidFill>
              </a:rPr>
              <a:t>Davis, I.S; Rice, H.M; Wearing, S.C. </a:t>
            </a:r>
            <a:r>
              <a:rPr lang="en-ZA" sz="1600" u="sng" dirty="0">
                <a:solidFill>
                  <a:srgbClr val="000000"/>
                </a:solidFill>
              </a:rPr>
              <a:t>Why Forefoot Striking in Minimal Shoes might positively change the course of Running Injuries</a:t>
            </a:r>
            <a:r>
              <a:rPr lang="en-ZA" sz="1600" dirty="0">
                <a:solidFill>
                  <a:srgbClr val="000000"/>
                </a:solidFill>
              </a:rPr>
              <a:t>. Journal of Sport and Health Science, Vol.6. 2017  </a:t>
            </a:r>
          </a:p>
          <a:p>
            <a:pPr marL="285750" indent="-285750" fontAlgn="base">
              <a:spcAft>
                <a:spcPts val="800"/>
              </a:spcAft>
              <a:buClr>
                <a:schemeClr val="accent1"/>
              </a:buClr>
              <a:buFont typeface="Wingdings" panose="05000000000000000000" pitchFamily="2" charset="2"/>
              <a:buChar char="Ø"/>
            </a:pPr>
            <a:r>
              <a:rPr lang="en-ZA" sz="1600" dirty="0">
                <a:solidFill>
                  <a:srgbClr val="000000"/>
                </a:solidFill>
              </a:rPr>
              <a:t>John Brewer. </a:t>
            </a:r>
            <a:r>
              <a:rPr lang="en-ZA" sz="1600" u="sng" dirty="0">
                <a:solidFill>
                  <a:srgbClr val="000000"/>
                </a:solidFill>
              </a:rPr>
              <a:t>Running Science. Optimizing Training and Performance</a:t>
            </a:r>
            <a:r>
              <a:rPr lang="en-ZA" sz="1600" dirty="0">
                <a:solidFill>
                  <a:srgbClr val="000000"/>
                </a:solidFill>
              </a:rPr>
              <a:t>. University of Chicago. 2017</a:t>
            </a:r>
          </a:p>
          <a:p>
            <a:pPr marL="285750" indent="-285750" fontAlgn="base">
              <a:spcAft>
                <a:spcPts val="800"/>
              </a:spcAft>
              <a:buClr>
                <a:schemeClr val="accent1"/>
              </a:buClr>
              <a:buFont typeface="Wingdings" panose="05000000000000000000" pitchFamily="2" charset="2"/>
              <a:buChar char="Ø"/>
            </a:pPr>
            <a:r>
              <a:rPr lang="en-ZA" sz="1600" dirty="0">
                <a:solidFill>
                  <a:srgbClr val="000000"/>
                </a:solidFill>
              </a:rPr>
              <a:t>James Amis. The Split-Second Effect: </a:t>
            </a:r>
            <a:r>
              <a:rPr lang="en-ZA" sz="1600" u="sng" dirty="0">
                <a:solidFill>
                  <a:srgbClr val="000000"/>
                </a:solidFill>
              </a:rPr>
              <a:t>The Mechanism of How </a:t>
            </a:r>
            <a:r>
              <a:rPr lang="en-ZA" sz="1600" u="sng" dirty="0" err="1">
                <a:solidFill>
                  <a:srgbClr val="000000"/>
                </a:solidFill>
              </a:rPr>
              <a:t>Equinus</a:t>
            </a:r>
            <a:r>
              <a:rPr lang="en-ZA" sz="1600" u="sng" dirty="0">
                <a:solidFill>
                  <a:srgbClr val="000000"/>
                </a:solidFill>
              </a:rPr>
              <a:t> Can Damage the Human Foot and Ankle</a:t>
            </a:r>
            <a:r>
              <a:rPr lang="en-ZA" sz="1600" dirty="0">
                <a:solidFill>
                  <a:srgbClr val="000000"/>
                </a:solidFill>
              </a:rPr>
              <a:t>. Department of Orthopaedic Surgery, University of Cincinnati. 2016</a:t>
            </a:r>
          </a:p>
          <a:p>
            <a:pPr marL="285750" indent="-285750" fontAlgn="base">
              <a:spcAft>
                <a:spcPts val="800"/>
              </a:spcAft>
              <a:buClr>
                <a:schemeClr val="accent1"/>
              </a:buClr>
              <a:buFont typeface="Wingdings" panose="05000000000000000000" pitchFamily="2" charset="2"/>
              <a:buChar char="Ø"/>
            </a:pPr>
            <a:r>
              <a:rPr lang="en-ZA" sz="1600" dirty="0">
                <a:solidFill>
                  <a:srgbClr val="000000"/>
                </a:solidFill>
              </a:rPr>
              <a:t>Tam, N; Wilson, J.L.A; Noakes, T.D; Tucker, R. </a:t>
            </a:r>
            <a:r>
              <a:rPr lang="en-ZA" sz="1600" u="sng" dirty="0">
                <a:solidFill>
                  <a:srgbClr val="000000"/>
                </a:solidFill>
              </a:rPr>
              <a:t>Barefoot Running: an evaluation of current hypothesis, future research and clinical applications</a:t>
            </a:r>
            <a:r>
              <a:rPr lang="en-ZA" sz="1600" dirty="0">
                <a:solidFill>
                  <a:srgbClr val="000000"/>
                </a:solidFill>
              </a:rPr>
              <a:t>. UCT. 2013</a:t>
            </a:r>
          </a:p>
          <a:p>
            <a:pPr marL="285750" indent="-285750" fontAlgn="base">
              <a:spcAft>
                <a:spcPts val="800"/>
              </a:spcAft>
              <a:buClr>
                <a:schemeClr val="accent1"/>
              </a:buClr>
              <a:buFont typeface="Wingdings" panose="05000000000000000000" pitchFamily="2" charset="2"/>
              <a:buChar char="Ø"/>
            </a:pPr>
            <a:r>
              <a:rPr lang="en-ZA" sz="1600" dirty="0">
                <a:solidFill>
                  <a:srgbClr val="000000"/>
                </a:solidFill>
              </a:rPr>
              <a:t>Christopher McDougall. </a:t>
            </a:r>
            <a:r>
              <a:rPr lang="en-ZA" sz="1600" u="sng" dirty="0">
                <a:solidFill>
                  <a:srgbClr val="000000"/>
                </a:solidFill>
              </a:rPr>
              <a:t>Born to Run</a:t>
            </a:r>
            <a:r>
              <a:rPr lang="en-ZA" sz="1600" dirty="0">
                <a:solidFill>
                  <a:srgbClr val="000000"/>
                </a:solidFill>
              </a:rPr>
              <a:t>. Profile Books. 2010</a:t>
            </a:r>
          </a:p>
          <a:p>
            <a:pPr marL="285750" indent="-285750" fontAlgn="base">
              <a:spcAft>
                <a:spcPts val="800"/>
              </a:spcAft>
              <a:buClr>
                <a:schemeClr val="accent1"/>
              </a:buClr>
              <a:buFont typeface="Wingdings" panose="05000000000000000000" pitchFamily="2" charset="2"/>
              <a:buChar char="Ø"/>
            </a:pPr>
            <a:r>
              <a:rPr lang="en-ZA" sz="1600" dirty="0">
                <a:solidFill>
                  <a:srgbClr val="000000"/>
                </a:solidFill>
              </a:rPr>
              <a:t>Ian McLeod. </a:t>
            </a:r>
            <a:r>
              <a:rPr lang="en-ZA" sz="1600" u="sng" dirty="0">
                <a:solidFill>
                  <a:srgbClr val="000000"/>
                </a:solidFill>
              </a:rPr>
              <a:t>Swimming Anatomy</a:t>
            </a:r>
            <a:r>
              <a:rPr lang="en-ZA" sz="1600" dirty="0">
                <a:solidFill>
                  <a:srgbClr val="000000"/>
                </a:solidFill>
              </a:rPr>
              <a:t>. Human Kinetics. US. 2010</a:t>
            </a:r>
          </a:p>
          <a:p>
            <a:pPr marL="285750" indent="-285750" fontAlgn="base">
              <a:buClr>
                <a:schemeClr val="accent1"/>
              </a:buClr>
              <a:buFont typeface="Wingdings" panose="05000000000000000000" pitchFamily="2" charset="2"/>
              <a:buChar char="Ø"/>
            </a:pPr>
            <a:r>
              <a:rPr lang="en-ZA" sz="1600" dirty="0" err="1">
                <a:solidFill>
                  <a:srgbClr val="000000"/>
                </a:solidFill>
              </a:rPr>
              <a:t>Dr.</a:t>
            </a:r>
            <a:r>
              <a:rPr lang="en-ZA" sz="1600" dirty="0">
                <a:solidFill>
                  <a:srgbClr val="000000"/>
                </a:solidFill>
              </a:rPr>
              <a:t> John A. Hawley. </a:t>
            </a:r>
            <a:r>
              <a:rPr lang="en-ZA" sz="1600" u="sng" dirty="0">
                <a:solidFill>
                  <a:srgbClr val="000000"/>
                </a:solidFill>
              </a:rPr>
              <a:t>Handbook of Sports Medicine and Science. Running</a:t>
            </a:r>
            <a:r>
              <a:rPr lang="en-ZA" sz="1600" dirty="0">
                <a:solidFill>
                  <a:srgbClr val="000000"/>
                </a:solidFill>
              </a:rPr>
              <a:t>. Blackwell Science. Australia. 2010</a:t>
            </a:r>
          </a:p>
        </p:txBody>
      </p:sp>
    </p:spTree>
    <p:extLst>
      <p:ext uri="{BB962C8B-B14F-4D97-AF65-F5344CB8AC3E}">
        <p14:creationId xmlns:p14="http://schemas.microsoft.com/office/powerpoint/2010/main" val="770859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0453E317-A651-0DBC-3A15-09599CF6478E}"/>
              </a:ext>
            </a:extLst>
          </p:cNvPr>
          <p:cNvSpPr>
            <a:spLocks noGrp="1"/>
          </p:cNvSpPr>
          <p:nvPr>
            <p:ph type="subTitle" idx="1"/>
          </p:nvPr>
        </p:nvSpPr>
        <p:spPr>
          <a:xfrm>
            <a:off x="1391265" y="979451"/>
            <a:ext cx="9144000" cy="3600450"/>
          </a:xfrm>
        </p:spPr>
        <p:txBody>
          <a:bodyPr>
            <a:normAutofit/>
          </a:bodyPr>
          <a:lstStyle/>
          <a:p>
            <a:pPr marL="342900" indent="-342900" algn="l">
              <a:buFont typeface="Wingdings" panose="05000000000000000000" pitchFamily="2" charset="2"/>
              <a:buChar char="Ø"/>
            </a:pPr>
            <a:r>
              <a:rPr lang="en-ZA" sz="1600" dirty="0" err="1"/>
              <a:t>Novacheck</a:t>
            </a:r>
            <a:r>
              <a:rPr lang="en-ZA" sz="1600" dirty="0"/>
              <a:t> TF. (1998). </a:t>
            </a:r>
            <a:r>
              <a:rPr lang="en-ZA" sz="1600" i="1" dirty="0"/>
              <a:t>The Biomechanics of Running.</a:t>
            </a:r>
            <a:r>
              <a:rPr lang="en-ZA" sz="1600" dirty="0"/>
              <a:t> Gait &amp; Posture, 7(1), 77–95.</a:t>
            </a:r>
          </a:p>
          <a:p>
            <a:pPr marL="342900" indent="-342900" algn="l">
              <a:buFont typeface="Wingdings" panose="05000000000000000000" pitchFamily="2" charset="2"/>
              <a:buChar char="Ø"/>
            </a:pPr>
            <a:r>
              <a:rPr lang="en-ZA" sz="1600" dirty="0"/>
              <a:t>Hamner SR, Seth A, Delp SL. </a:t>
            </a:r>
            <a:r>
              <a:rPr lang="en-ZA" sz="1600" u="sng" dirty="0"/>
              <a:t>Muscle contributions to propulsion and support during running</a:t>
            </a:r>
            <a:r>
              <a:rPr lang="en-ZA" sz="1600" dirty="0"/>
              <a:t>. National library of Medicine. 2010</a:t>
            </a:r>
          </a:p>
          <a:p>
            <a:pPr marL="342900" indent="-342900" algn="l" fontAlgn="base">
              <a:buFont typeface="Wingdings" panose="05000000000000000000" pitchFamily="2" charset="2"/>
              <a:buChar char="Ø"/>
            </a:pPr>
            <a:r>
              <a:rPr lang="en-ZA" sz="1600" dirty="0"/>
              <a:t>Lieberman, DE; </a:t>
            </a:r>
            <a:r>
              <a:rPr lang="en-ZA" sz="1600" dirty="0" err="1"/>
              <a:t>Rachlen</a:t>
            </a:r>
            <a:r>
              <a:rPr lang="en-ZA" sz="1600" dirty="0"/>
              <a:t>, DA; Pontzer H; Bramble, DM; Cutright- Smith E. </a:t>
            </a:r>
            <a:r>
              <a:rPr lang="en-ZA" sz="1600" u="sng" dirty="0"/>
              <a:t>The human gluteus maximus and its role in running.</a:t>
            </a:r>
            <a:r>
              <a:rPr lang="en-ZA" sz="1600" dirty="0"/>
              <a:t> Journal of Experimental Biology. 2006</a:t>
            </a:r>
          </a:p>
          <a:p>
            <a:pPr marL="342900" indent="-342900" algn="l" fontAlgn="base">
              <a:buFont typeface="Wingdings" panose="05000000000000000000" pitchFamily="2" charset="2"/>
              <a:buChar char="Ø"/>
            </a:pPr>
            <a:r>
              <a:rPr lang="en-ZA" sz="1600" dirty="0" err="1"/>
              <a:t>Semciw</a:t>
            </a:r>
            <a:r>
              <a:rPr lang="en-ZA" sz="1600" dirty="0"/>
              <a:t> A; Neate R; </a:t>
            </a:r>
            <a:r>
              <a:rPr lang="en-ZA" sz="1600" dirty="0" err="1"/>
              <a:t>Pizzari</a:t>
            </a:r>
            <a:r>
              <a:rPr lang="en-ZA" sz="1600" dirty="0"/>
              <a:t> T. </a:t>
            </a:r>
            <a:r>
              <a:rPr lang="en-ZA" sz="1600" u="sng" dirty="0"/>
              <a:t>Running related gluteus medius function in health and injury: A systematic review with meta-analysis</a:t>
            </a:r>
            <a:r>
              <a:rPr lang="en-ZA" sz="1600" dirty="0"/>
              <a:t>. Journal Electromyography and Kinesiology. 2016</a:t>
            </a:r>
          </a:p>
          <a:p>
            <a:pPr marL="342900" indent="-342900" algn="l" fontAlgn="base">
              <a:buFont typeface="Wingdings" panose="05000000000000000000" pitchFamily="2" charset="2"/>
              <a:buChar char="Ø"/>
            </a:pPr>
            <a:r>
              <a:rPr lang="en-ZA" sz="1600" dirty="0"/>
              <a:t>Kelly LA; Farris DJ; Cresswell AG; Lichtwark GA; </a:t>
            </a:r>
            <a:r>
              <a:rPr lang="en-ZA" sz="1600" u="sng" dirty="0"/>
              <a:t>Intrinsic foot muscles contribute to elastic energy storage and return in the human foot</a:t>
            </a:r>
            <a:r>
              <a:rPr lang="en-ZA" sz="1600" dirty="0"/>
              <a:t>. J Appl Physiol. 2018</a:t>
            </a:r>
          </a:p>
          <a:p>
            <a:pPr marL="342900" indent="-342900" algn="l" fontAlgn="base">
              <a:buFont typeface="Wingdings" panose="05000000000000000000" pitchFamily="2" charset="2"/>
              <a:buChar char="Ø"/>
            </a:pPr>
            <a:r>
              <a:rPr lang="en-ZA" sz="1600" dirty="0"/>
              <a:t>Koo, YJ; </a:t>
            </a:r>
            <a:r>
              <a:rPr lang="en-ZA" sz="1600" dirty="0" err="1"/>
              <a:t>Ogihara</a:t>
            </a:r>
            <a:r>
              <a:rPr lang="en-ZA" sz="1600" dirty="0"/>
              <a:t>, N; &amp; Koo, S; </a:t>
            </a:r>
            <a:r>
              <a:rPr lang="en-ZA" sz="1600" u="sng" dirty="0"/>
              <a:t>Active Arm Swing During Running Improves Rotational Stability of the Upper Body and Metabolic Energy Efficiency</a:t>
            </a:r>
            <a:r>
              <a:rPr lang="en-ZA" sz="1600" dirty="0"/>
              <a:t>. Ann Biomed Eng. 2025</a:t>
            </a:r>
          </a:p>
          <a:p>
            <a:pPr marL="342900" indent="-342900" algn="l" fontAlgn="base">
              <a:buFont typeface="Wingdings" panose="05000000000000000000" pitchFamily="2" charset="2"/>
              <a:buChar char="Ø"/>
            </a:pPr>
            <a:r>
              <a:rPr lang="en-ZA" sz="1600" dirty="0"/>
              <a:t>Lee, J. </a:t>
            </a:r>
            <a:r>
              <a:rPr lang="en-ZA" sz="1600" u="sng" dirty="0"/>
              <a:t>Anatomical slings: Enhancing movement and stability. </a:t>
            </a:r>
            <a:r>
              <a:rPr lang="en-ZA" sz="1600" dirty="0"/>
              <a:t>ME Physio.2021</a:t>
            </a:r>
          </a:p>
        </p:txBody>
      </p:sp>
      <p:sp>
        <p:nvSpPr>
          <p:cNvPr id="7" name="Rectangle 6">
            <a:extLst>
              <a:ext uri="{FF2B5EF4-FFF2-40B4-BE49-F238E27FC236}">
                <a16:creationId xmlns:a16="http://schemas.microsoft.com/office/drawing/2014/main" id="{0B425E8A-1D8E-ACCE-833E-C650A59A91BC}"/>
              </a:ext>
            </a:extLst>
          </p:cNvPr>
          <p:cNvSpPr/>
          <p:nvPr/>
        </p:nvSpPr>
        <p:spPr>
          <a:xfrm>
            <a:off x="5406067" y="261056"/>
            <a:ext cx="1514261" cy="400110"/>
          </a:xfrm>
          <a:prstGeom prst="rect">
            <a:avLst/>
          </a:prstGeom>
        </p:spPr>
        <p:txBody>
          <a:bodyPr wrap="none">
            <a:spAutoFit/>
          </a:bodyPr>
          <a:lstStyle/>
          <a:p>
            <a:r>
              <a:rPr lang="en-ZA" sz="2000" b="1" dirty="0">
                <a:solidFill>
                  <a:srgbClr val="000000"/>
                </a:solidFill>
                <a:latin typeface="Calibri" panose="020F0502020204030204" pitchFamily="34" charset="0"/>
              </a:rPr>
              <a:t>REFERENCES</a:t>
            </a:r>
            <a:endParaRPr lang="en-ZA" sz="2000" dirty="0"/>
          </a:p>
        </p:txBody>
      </p:sp>
    </p:spTree>
    <p:extLst>
      <p:ext uri="{BB962C8B-B14F-4D97-AF65-F5344CB8AC3E}">
        <p14:creationId xmlns:p14="http://schemas.microsoft.com/office/powerpoint/2010/main" val="21190756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AB97E-C411-E87F-B4EC-5CF81D88C29A}"/>
              </a:ext>
            </a:extLst>
          </p:cNvPr>
          <p:cNvSpPr>
            <a:spLocks noGrp="1"/>
          </p:cNvSpPr>
          <p:nvPr>
            <p:ph type="title"/>
          </p:nvPr>
        </p:nvSpPr>
        <p:spPr/>
        <p:txBody>
          <a:bodyPr/>
          <a:lstStyle/>
          <a:p>
            <a:pPr algn="ctr"/>
            <a:r>
              <a:rPr lang="en-ZA" dirty="0"/>
              <a:t>Questions?</a:t>
            </a:r>
          </a:p>
        </p:txBody>
      </p:sp>
      <p:pic>
        <p:nvPicPr>
          <p:cNvPr id="4" name="Content Placeholder 3" descr="Photo">
            <a:extLst>
              <a:ext uri="{FF2B5EF4-FFF2-40B4-BE49-F238E27FC236}">
                <a16:creationId xmlns:a16="http://schemas.microsoft.com/office/drawing/2014/main" id="{9221150F-738C-7F0A-906D-4AA5B2939CB9}"/>
              </a:ext>
            </a:extLst>
          </p:cNvPr>
          <p:cNvPicPr>
            <a:picLocks noGrp="1" noChangeAspect="1"/>
          </p:cNvPicPr>
          <p:nvPr>
            <p:ph idx="1"/>
          </p:nvPr>
        </p:nvPicPr>
        <p:blipFill>
          <a:blip r:embed="rId2"/>
          <a:stretch>
            <a:fillRect/>
          </a:stretch>
        </p:blipFill>
        <p:spPr>
          <a:xfrm>
            <a:off x="6096000" y="1911787"/>
            <a:ext cx="5801784" cy="4351338"/>
          </a:xfrm>
          <a:prstGeom prst="rect">
            <a:avLst/>
          </a:prstGeom>
        </p:spPr>
      </p:pic>
      <p:pic>
        <p:nvPicPr>
          <p:cNvPr id="6" name="Picture 5">
            <a:extLst>
              <a:ext uri="{FF2B5EF4-FFF2-40B4-BE49-F238E27FC236}">
                <a16:creationId xmlns:a16="http://schemas.microsoft.com/office/drawing/2014/main" id="{FB64A089-7D00-FA0F-79D9-6A6DA6607F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481" y="1911787"/>
            <a:ext cx="5801784" cy="4351338"/>
          </a:xfrm>
          <a:prstGeom prst="rect">
            <a:avLst/>
          </a:prstGeom>
        </p:spPr>
      </p:pic>
    </p:spTree>
    <p:extLst>
      <p:ext uri="{BB962C8B-B14F-4D97-AF65-F5344CB8AC3E}">
        <p14:creationId xmlns:p14="http://schemas.microsoft.com/office/powerpoint/2010/main" val="15464375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2396</TotalTime>
  <Words>2883</Words>
  <Application>Microsoft Office PowerPoint</Application>
  <PresentationFormat>Widescreen</PresentationFormat>
  <Paragraphs>281</Paragraphs>
  <Slides>41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Aptos</vt:lpstr>
      <vt:lpstr>Aptos Display</vt:lpstr>
      <vt:lpstr>Arial</vt:lpstr>
      <vt:lpstr>Calibri</vt:lpstr>
      <vt:lpstr>Wingdings</vt:lpstr>
      <vt:lpstr>Office Theme</vt:lpstr>
      <vt:lpstr>Running Efficiency</vt:lpstr>
      <vt:lpstr>Basic Anatomy</vt:lpstr>
      <vt:lpstr>PowerPoint Presentation</vt:lpstr>
      <vt:lpstr>The Shock Absorbers</vt:lpstr>
      <vt:lpstr>The Pelvic and Core Stabilizers</vt:lpstr>
      <vt:lpstr>PowerPoint Presentation</vt:lpstr>
      <vt:lpstr>PowerPoint Presentation</vt:lpstr>
      <vt:lpstr>PowerPoint Presentation</vt:lpstr>
      <vt:lpstr>Running Biomechanics</vt:lpstr>
      <vt:lpstr>PowerPoint Presentation</vt:lpstr>
      <vt:lpstr>PowerPoint Presentation</vt:lpstr>
      <vt:lpstr>PowerPoint Presentation</vt:lpstr>
      <vt:lpstr>PowerPoint Presentation</vt:lpstr>
      <vt:lpstr>PowerPoint Presentation</vt:lpstr>
      <vt:lpstr>Running Speed</vt:lpstr>
      <vt:lpstr>Forefoot Strike (FFS) vs Rearfoot Strike (RFS)</vt:lpstr>
      <vt:lpstr>Forefoot Strike (FFS) vs Rearfoot Strike (RFS)</vt:lpstr>
      <vt:lpstr>Forefoot Strike (FFS) vs Rearfoot Strike (RFS)</vt:lpstr>
      <vt:lpstr>Barefoot Running</vt:lpstr>
      <vt:lpstr>Pronation and Supination</vt:lpstr>
      <vt:lpstr>Why is this important?</vt:lpstr>
      <vt:lpstr>Important Considerations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Post –injury Rehabilitation Principles</vt:lpstr>
      <vt:lpstr>Comrades Marathon 2027</vt:lpstr>
      <vt:lpstr>PowerPoint Presentation</vt:lpstr>
      <vt:lpstr>PowerPoint Presentation</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Elzari van Niekerk</dc:creator>
  <cp:lastModifiedBy>Elzari van Niekerk</cp:lastModifiedBy>
  <cp:revision>25</cp:revision>
  <dcterms:created xsi:type="dcterms:W3CDTF">2026-07-08T13:28:33Z</dcterms:created>
  <dcterms:modified xsi:type="dcterms:W3CDTF">2026-07-21T12:02:56Z</dcterms:modified>
</cp:coreProperties>
</file>